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73" r:id="rId2"/>
    <p:sldId id="257" r:id="rId3"/>
    <p:sldId id="288" r:id="rId4"/>
    <p:sldId id="314" r:id="rId5"/>
    <p:sldId id="292" r:id="rId6"/>
    <p:sldId id="293" r:id="rId7"/>
    <p:sldId id="295" r:id="rId8"/>
    <p:sldId id="305" r:id="rId9"/>
    <p:sldId id="297" r:id="rId10"/>
    <p:sldId id="291" r:id="rId11"/>
    <p:sldId id="300" r:id="rId12"/>
    <p:sldId id="299" r:id="rId13"/>
    <p:sldId id="307" r:id="rId14"/>
    <p:sldId id="312" r:id="rId15"/>
    <p:sldId id="298" r:id="rId16"/>
    <p:sldId id="301" r:id="rId17"/>
    <p:sldId id="302" r:id="rId18"/>
    <p:sldId id="315" r:id="rId19"/>
    <p:sldId id="303" r:id="rId20"/>
    <p:sldId id="306" r:id="rId21"/>
    <p:sldId id="310" r:id="rId22"/>
    <p:sldId id="309" r:id="rId23"/>
    <p:sldId id="313" r:id="rId24"/>
    <p:sldId id="311" r:id="rId25"/>
    <p:sldId id="271" r:id="rId26"/>
    <p:sldId id="272" r:id="rId27"/>
  </p:sldIdLst>
  <p:sldSz cx="9144000" cy="6858000" type="screen4x3"/>
  <p:notesSz cx="9601200" cy="7315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oo Myat Sandy Maung" initials="" lastIdx="2" clrIdx="0"/>
  <p:cmAuthor id="1" name="Yijie Gao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44" autoAdjust="0"/>
  </p:normalViewPr>
  <p:slideViewPr>
    <p:cSldViewPr snapToGrid="0" snapToObjects="1">
      <p:cViewPr varScale="1">
        <p:scale>
          <a:sx n="110" d="100"/>
          <a:sy n="110" d="100"/>
        </p:scale>
        <p:origin x="164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1111A-38C1-4411-9059-A7B29B70307F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AA1543-6518-4A09-BA6E-26487B43FAA5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Steel Roof Deck &amp; Composite Floor Deck (</a:t>
          </a:r>
          <a:r>
            <a:rPr lang="en-US" sz="2400" dirty="0" err="1" smtClean="0">
              <a:solidFill>
                <a:schemeClr val="tx1"/>
              </a:solidFill>
            </a:rPr>
            <a:t>Vulcraft</a:t>
          </a:r>
          <a:r>
            <a:rPr lang="en-US" sz="2400" dirty="0" smtClean="0">
              <a:solidFill>
                <a:schemeClr val="tx1"/>
              </a:solidFill>
            </a:rPr>
            <a:t>)</a:t>
          </a:r>
          <a:endParaRPr lang="en-US" sz="2400" dirty="0">
            <a:solidFill>
              <a:schemeClr val="tx1"/>
            </a:solidFill>
          </a:endParaRPr>
        </a:p>
      </dgm:t>
    </dgm:pt>
    <dgm:pt modelId="{E62FB50D-5D06-4B08-A0A8-CE4BA2C02928}" type="parTrans" cxnId="{C369ADD5-8567-456C-8192-BC9E43340BE1}">
      <dgm:prSet/>
      <dgm:spPr/>
      <dgm:t>
        <a:bodyPr/>
        <a:lstStyle/>
        <a:p>
          <a:endParaRPr lang="en-US"/>
        </a:p>
      </dgm:t>
    </dgm:pt>
    <dgm:pt modelId="{78EC46FE-9E0B-4939-AC5E-B4D4086CE661}" type="sibTrans" cxnId="{C369ADD5-8567-456C-8192-BC9E43340BE1}">
      <dgm:prSet/>
      <dgm:spPr/>
      <dgm:t>
        <a:bodyPr/>
        <a:lstStyle/>
        <a:p>
          <a:endParaRPr lang="en-US" dirty="0"/>
        </a:p>
      </dgm:t>
    </dgm:pt>
    <dgm:pt modelId="{F251D349-D3A2-4989-A8F0-299E0FD895C8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Steel Roof Joists &amp; Steel Floor Joists</a:t>
          </a:r>
          <a:endParaRPr lang="en-US" sz="2400" dirty="0">
            <a:solidFill>
              <a:schemeClr val="tx1"/>
            </a:solidFill>
          </a:endParaRPr>
        </a:p>
      </dgm:t>
    </dgm:pt>
    <dgm:pt modelId="{FC09B900-7D3D-416F-9A6D-E46501E44FF8}" type="parTrans" cxnId="{13351EF1-CAD6-41A4-9702-4D58F364C626}">
      <dgm:prSet/>
      <dgm:spPr/>
      <dgm:t>
        <a:bodyPr/>
        <a:lstStyle/>
        <a:p>
          <a:endParaRPr lang="en-US"/>
        </a:p>
      </dgm:t>
    </dgm:pt>
    <dgm:pt modelId="{26D4D8D6-7798-4F8F-B8E2-AA37FC5E486A}" type="sibTrans" cxnId="{13351EF1-CAD6-41A4-9702-4D58F364C626}">
      <dgm:prSet/>
      <dgm:spPr/>
      <dgm:t>
        <a:bodyPr/>
        <a:lstStyle/>
        <a:p>
          <a:endParaRPr lang="en-US" dirty="0"/>
        </a:p>
      </dgm:t>
    </dgm:pt>
    <dgm:pt modelId="{DE5D538B-7A45-4062-869B-34B293E0E48E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Steel Roof Girders &amp; Steel Floor Girders</a:t>
          </a:r>
          <a:endParaRPr lang="en-US" sz="2400" dirty="0">
            <a:solidFill>
              <a:schemeClr val="tx1"/>
            </a:solidFill>
          </a:endParaRPr>
        </a:p>
      </dgm:t>
    </dgm:pt>
    <dgm:pt modelId="{04D6505D-6CCF-4679-87CF-FF31C9346CF1}" type="parTrans" cxnId="{63136296-6D1B-4E4D-ACBD-D1197CF5421F}">
      <dgm:prSet/>
      <dgm:spPr/>
      <dgm:t>
        <a:bodyPr/>
        <a:lstStyle/>
        <a:p>
          <a:endParaRPr lang="en-US"/>
        </a:p>
      </dgm:t>
    </dgm:pt>
    <dgm:pt modelId="{733B12CE-EBB2-4477-ADEB-50D559610395}" type="sibTrans" cxnId="{63136296-6D1B-4E4D-ACBD-D1197CF5421F}">
      <dgm:prSet/>
      <dgm:spPr/>
      <dgm:t>
        <a:bodyPr/>
        <a:lstStyle/>
        <a:p>
          <a:endParaRPr lang="en-US"/>
        </a:p>
      </dgm:t>
    </dgm:pt>
    <dgm:pt modelId="{EB70A00F-EDF7-49F8-B399-BCCCCF1A4734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Steel Columns</a:t>
          </a:r>
          <a:endParaRPr lang="en-US" sz="2400" dirty="0">
            <a:solidFill>
              <a:schemeClr val="tx1"/>
            </a:solidFill>
          </a:endParaRPr>
        </a:p>
      </dgm:t>
    </dgm:pt>
    <dgm:pt modelId="{68EE3DE8-2BED-467F-83F4-082B71A0B2B3}" type="parTrans" cxnId="{E571FCEB-2CEF-4E7A-BE49-162E27070216}">
      <dgm:prSet/>
      <dgm:spPr/>
      <dgm:t>
        <a:bodyPr/>
        <a:lstStyle/>
        <a:p>
          <a:endParaRPr lang="en-US"/>
        </a:p>
      </dgm:t>
    </dgm:pt>
    <dgm:pt modelId="{9CDC5530-0B4E-4EF9-A897-D50D87CEDCB5}" type="sibTrans" cxnId="{E571FCEB-2CEF-4E7A-BE49-162E27070216}">
      <dgm:prSet/>
      <dgm:spPr/>
      <dgm:t>
        <a:bodyPr/>
        <a:lstStyle/>
        <a:p>
          <a:endParaRPr lang="en-US" dirty="0"/>
        </a:p>
      </dgm:t>
    </dgm:pt>
    <dgm:pt modelId="{DBE43709-5DEB-4B5B-B94C-B5991A1EB009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Steel Cross-bracing</a:t>
          </a:r>
          <a:endParaRPr lang="en-US" sz="2400" dirty="0">
            <a:solidFill>
              <a:schemeClr val="tx1"/>
            </a:solidFill>
          </a:endParaRPr>
        </a:p>
      </dgm:t>
    </dgm:pt>
    <dgm:pt modelId="{0E32A637-0C35-4CCE-A0C7-EF71779ABED8}" type="parTrans" cxnId="{70968A60-84AF-40C9-BFE7-E5FA9491F7BF}">
      <dgm:prSet/>
      <dgm:spPr/>
      <dgm:t>
        <a:bodyPr/>
        <a:lstStyle/>
        <a:p>
          <a:endParaRPr lang="en-US"/>
        </a:p>
      </dgm:t>
    </dgm:pt>
    <dgm:pt modelId="{E4D4F3E6-D20C-4FB9-AA9D-72E878C8B734}" type="sibTrans" cxnId="{70968A60-84AF-40C9-BFE7-E5FA9491F7BF}">
      <dgm:prSet/>
      <dgm:spPr/>
      <dgm:t>
        <a:bodyPr/>
        <a:lstStyle/>
        <a:p>
          <a:endParaRPr lang="en-US"/>
        </a:p>
      </dgm:t>
    </dgm:pt>
    <dgm:pt modelId="{6A21D1B6-49F8-441E-8E0B-403174DF19A3}">
      <dgm:prSet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Concrete Grade Beam</a:t>
          </a:r>
          <a:endParaRPr lang="en-US" sz="2400" dirty="0">
            <a:solidFill>
              <a:schemeClr val="tx1"/>
            </a:solidFill>
          </a:endParaRPr>
        </a:p>
      </dgm:t>
    </dgm:pt>
    <dgm:pt modelId="{3669EF99-A476-44CF-AB38-951897FEDBF5}" type="parTrans" cxnId="{DC26D6DD-C0FE-4046-A728-264CEE05A90E}">
      <dgm:prSet/>
      <dgm:spPr/>
      <dgm:t>
        <a:bodyPr/>
        <a:lstStyle/>
        <a:p>
          <a:endParaRPr lang="en-US"/>
        </a:p>
      </dgm:t>
    </dgm:pt>
    <dgm:pt modelId="{C160F70A-6D9D-40E1-84A8-D90FD5FC5CAA}" type="sibTrans" cxnId="{DC26D6DD-C0FE-4046-A728-264CEE05A90E}">
      <dgm:prSet/>
      <dgm:spPr/>
      <dgm:t>
        <a:bodyPr/>
        <a:lstStyle/>
        <a:p>
          <a:endParaRPr lang="en-US"/>
        </a:p>
      </dgm:t>
    </dgm:pt>
    <dgm:pt modelId="{922A1ED4-3B8D-41ED-BAE9-1D8DA39B16A1}">
      <dgm:prSet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Concrete Footings</a:t>
          </a:r>
          <a:endParaRPr lang="en-US" sz="2400" dirty="0">
            <a:solidFill>
              <a:schemeClr val="tx1"/>
            </a:solidFill>
          </a:endParaRPr>
        </a:p>
      </dgm:t>
    </dgm:pt>
    <dgm:pt modelId="{797B39D4-5586-4C21-88C9-240DA323CC2B}" type="parTrans" cxnId="{46539E1C-613D-48C0-AFCA-06FDE24B0EBB}">
      <dgm:prSet/>
      <dgm:spPr/>
      <dgm:t>
        <a:bodyPr/>
        <a:lstStyle/>
        <a:p>
          <a:endParaRPr lang="en-US"/>
        </a:p>
      </dgm:t>
    </dgm:pt>
    <dgm:pt modelId="{5395F30D-6B30-4396-A595-22C3C024A06E}" type="sibTrans" cxnId="{46539E1C-613D-48C0-AFCA-06FDE24B0EBB}">
      <dgm:prSet custScaleX="117549" custLinFactNeighborX="4871" custLinFactNeighborY="-3743"/>
      <dgm:spPr/>
      <dgm:t>
        <a:bodyPr/>
        <a:lstStyle/>
        <a:p>
          <a:endParaRPr lang="en-US" dirty="0"/>
        </a:p>
      </dgm:t>
    </dgm:pt>
    <dgm:pt modelId="{C1329B01-C912-47DD-9559-C27D370F09CF}">
      <dgm:prSet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Loads &amp; Assumptions</a:t>
          </a:r>
          <a:endParaRPr lang="en-US" sz="2400" dirty="0">
            <a:solidFill>
              <a:schemeClr val="tx1"/>
            </a:solidFill>
          </a:endParaRPr>
        </a:p>
      </dgm:t>
    </dgm:pt>
    <dgm:pt modelId="{BBB508DC-6278-4A9E-88D1-FE62EAF75EE6}" type="parTrans" cxnId="{24337757-86D0-43AB-85DA-CE3F99024E30}">
      <dgm:prSet/>
      <dgm:spPr/>
      <dgm:t>
        <a:bodyPr/>
        <a:lstStyle/>
        <a:p>
          <a:endParaRPr lang="en-US"/>
        </a:p>
      </dgm:t>
    </dgm:pt>
    <dgm:pt modelId="{EA4C2AA1-4C68-4180-A63C-176E6786EC6D}" type="sibTrans" cxnId="{24337757-86D0-43AB-85DA-CE3F99024E30}">
      <dgm:prSet/>
      <dgm:spPr/>
      <dgm:t>
        <a:bodyPr/>
        <a:lstStyle/>
        <a:p>
          <a:endParaRPr lang="en-US"/>
        </a:p>
      </dgm:t>
    </dgm:pt>
    <dgm:pt modelId="{E945BA33-38BE-43E8-8358-BB9560E4CDFE}" type="pres">
      <dgm:prSet presAssocID="{7031111A-38C1-4411-9059-A7B29B7030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F3D3E1-78C3-4CFF-816F-B8F43C9C6B1E}" type="pres">
      <dgm:prSet presAssocID="{C1329B01-C912-47DD-9559-C27D370F09CF}" presName="node" presStyleLbl="node1" presStyleIdx="0" presStyleCnt="8" custScaleX="196384" custScaleY="178009" custLinFactNeighborX="-65" custLinFactNeighborY="2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9B87E-8181-4696-8306-74A6F0801ED3}" type="pres">
      <dgm:prSet presAssocID="{EA4C2AA1-4C68-4180-A63C-176E6786EC6D}" presName="sibTrans" presStyleLbl="sibTrans2D1" presStyleIdx="0" presStyleCnt="7" custScaleX="129792" custScaleY="111140"/>
      <dgm:spPr/>
      <dgm:t>
        <a:bodyPr/>
        <a:lstStyle/>
        <a:p>
          <a:endParaRPr lang="en-US"/>
        </a:p>
      </dgm:t>
    </dgm:pt>
    <dgm:pt modelId="{A48A3EC0-0053-4158-9261-022722C729F5}" type="pres">
      <dgm:prSet presAssocID="{EA4C2AA1-4C68-4180-A63C-176E6786EC6D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DED7061E-355D-498A-AD1D-5CE10CFC3F10}" type="pres">
      <dgm:prSet presAssocID="{1AAA1543-6518-4A09-BA6E-26487B43FAA5}" presName="node" presStyleLbl="node1" presStyleIdx="1" presStyleCnt="8" custScaleX="196384" custScaleY="178009" custLinFactNeighborX="0" custLinFactNeighborY="27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945B3-067F-4B5A-B772-3CC0840CB6D6}" type="pres">
      <dgm:prSet presAssocID="{78EC46FE-9E0B-4939-AC5E-B4D4086CE661}" presName="sibTrans" presStyleLbl="sibTrans2D1" presStyleIdx="1" presStyleCnt="7" custScaleX="178196" custScaleY="111140" custLinFactNeighborX="-2924" custLinFactNeighborY="-8772"/>
      <dgm:spPr/>
      <dgm:t>
        <a:bodyPr/>
        <a:lstStyle/>
        <a:p>
          <a:endParaRPr lang="en-US"/>
        </a:p>
      </dgm:t>
    </dgm:pt>
    <dgm:pt modelId="{FD1F72DB-D6B7-4356-A40A-C66B848DD0B8}" type="pres">
      <dgm:prSet presAssocID="{78EC46FE-9E0B-4939-AC5E-B4D4086CE661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F3CAEB01-A951-4712-95A9-A1749950A7D1}" type="pres">
      <dgm:prSet presAssocID="{F251D349-D3A2-4989-A8F0-299E0FD895C8}" presName="node" presStyleLbl="node1" presStyleIdx="2" presStyleCnt="8" custScaleX="196384" custScaleY="178009" custLinFactNeighborX="-10816" custLinFactNeighborY="25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19FA8-B104-476D-A89C-BCA3F0C86B8F}" type="pres">
      <dgm:prSet presAssocID="{26D4D8D6-7798-4F8F-B8E2-AA37FC5E486A}" presName="sibTrans" presStyleLbl="sibTrans2D1" presStyleIdx="2" presStyleCnt="7" custScaleX="151382" custScaleY="111140" custLinFactNeighborX="-15047" custLinFactNeighborY="6006"/>
      <dgm:spPr/>
      <dgm:t>
        <a:bodyPr/>
        <a:lstStyle/>
        <a:p>
          <a:endParaRPr lang="en-US"/>
        </a:p>
      </dgm:t>
    </dgm:pt>
    <dgm:pt modelId="{1D89515F-7EA6-4C65-AEE1-145E61620E4F}" type="pres">
      <dgm:prSet presAssocID="{26D4D8D6-7798-4F8F-B8E2-AA37FC5E486A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4030DBDE-B8A7-4B28-A626-A2E68449CAF4}" type="pres">
      <dgm:prSet presAssocID="{DE5D538B-7A45-4062-869B-34B293E0E48E}" presName="node" presStyleLbl="node1" presStyleIdx="3" presStyleCnt="8" custScaleX="196384" custScaleY="178009" custLinFactNeighborX="-8398" custLinFactNeighborY="22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DECF0-719E-4E0D-8C78-17FFE80C4D23}" type="pres">
      <dgm:prSet presAssocID="{733B12CE-EBB2-4477-ADEB-50D559610395}" presName="sibTrans" presStyleLbl="sibTrans2D1" presStyleIdx="3" presStyleCnt="7" custAng="21555520" custScaleX="164563" custScaleY="111140" custLinFactNeighborX="-14409" custLinFactNeighborY="19093"/>
      <dgm:spPr/>
      <dgm:t>
        <a:bodyPr/>
        <a:lstStyle/>
        <a:p>
          <a:endParaRPr lang="en-US"/>
        </a:p>
      </dgm:t>
    </dgm:pt>
    <dgm:pt modelId="{88DCB616-8C05-4F92-B2BA-E1C104222C1D}" type="pres">
      <dgm:prSet presAssocID="{733B12CE-EBB2-4477-ADEB-50D559610395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72923400-00F9-4A5D-A127-178E447FA511}" type="pres">
      <dgm:prSet presAssocID="{EB70A00F-EDF7-49F8-B399-BCCCCF1A4734}" presName="node" presStyleLbl="node1" presStyleIdx="4" presStyleCnt="8" custScaleX="196384" custScaleY="178009" custLinFactNeighborX="0" custLinFactNeighborY="156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90DFC-5C3E-4CD2-BB7E-1BD1E2F5097E}" type="pres">
      <dgm:prSet presAssocID="{9CDC5530-0B4E-4EF9-A897-D50D87CEDCB5}" presName="sibTrans" presStyleLbl="sibTrans2D1" presStyleIdx="4" presStyleCnt="7" custAng="80638" custScaleX="129802" custScaleY="111140" custLinFactNeighborX="-16619"/>
      <dgm:spPr/>
      <dgm:t>
        <a:bodyPr/>
        <a:lstStyle/>
        <a:p>
          <a:endParaRPr lang="en-US"/>
        </a:p>
      </dgm:t>
    </dgm:pt>
    <dgm:pt modelId="{441FAE2F-8EAD-485B-AE93-E5DDAD349B57}" type="pres">
      <dgm:prSet presAssocID="{9CDC5530-0B4E-4EF9-A897-D50D87CEDCB5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53315A8-44B4-4BA9-BA1F-7AD593467184}" type="pres">
      <dgm:prSet presAssocID="{DBE43709-5DEB-4B5B-B94C-B5991A1EB009}" presName="node" presStyleLbl="node1" presStyleIdx="5" presStyleCnt="8" custScaleX="196384" custScaleY="178009" custLinFactNeighborX="-65" custLinFactNeighborY="13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87DD2-A15C-408B-8432-6CD69F10462C}" type="pres">
      <dgm:prSet presAssocID="{E4D4F3E6-D20C-4FB9-AA9D-72E878C8B734}" presName="sibTrans" presStyleLbl="sibTrans2D1" presStyleIdx="5" presStyleCnt="7" custScaleX="169582" custScaleY="111140" custLinFactNeighborX="6650" custLinFactNeighborY="9750"/>
      <dgm:spPr/>
      <dgm:t>
        <a:bodyPr/>
        <a:lstStyle/>
        <a:p>
          <a:endParaRPr lang="en-US"/>
        </a:p>
      </dgm:t>
    </dgm:pt>
    <dgm:pt modelId="{D4FB7792-86FA-47EB-9558-A8512A2E4CFB}" type="pres">
      <dgm:prSet presAssocID="{E4D4F3E6-D20C-4FB9-AA9D-72E878C8B734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ED074F0B-1A35-42EF-9F74-50A290B38143}" type="pres">
      <dgm:prSet presAssocID="{6A21D1B6-49F8-441E-8E0B-403174DF19A3}" presName="node" presStyleLbl="node1" presStyleIdx="6" presStyleCnt="8" custScaleX="196384" custScaleY="178009" custLinFactNeighborX="-64" custLinFactNeighborY="4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FBF45-92A6-4C23-84F2-1E22C8DDDA49}" type="pres">
      <dgm:prSet presAssocID="{C160F70A-6D9D-40E1-84A8-D90FD5FC5CAA}" presName="sibTrans" presStyleLbl="sibTrans2D1" presStyleIdx="6" presStyleCnt="7" custAng="112646" custScaleX="134226" custScaleY="111140" custLinFactNeighborX="7036" custLinFactNeighborY="-5414"/>
      <dgm:spPr/>
      <dgm:t>
        <a:bodyPr/>
        <a:lstStyle/>
        <a:p>
          <a:endParaRPr lang="en-US"/>
        </a:p>
      </dgm:t>
    </dgm:pt>
    <dgm:pt modelId="{94ABEA3A-71E9-4683-85E9-5FC4129066D9}" type="pres">
      <dgm:prSet presAssocID="{C160F70A-6D9D-40E1-84A8-D90FD5FC5CAA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EFF3BD8C-8F1F-415B-AB83-A0B8E3E4183A}" type="pres">
      <dgm:prSet presAssocID="{922A1ED4-3B8D-41ED-BAE9-1D8DA39B16A1}" presName="node" presStyleLbl="node1" presStyleIdx="7" presStyleCnt="8" custScaleX="196384" custScaleY="178009" custLinFactNeighborX="0" custLinFactNeighborY="4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26D6DD-C0FE-4046-A728-264CEE05A90E}" srcId="{7031111A-38C1-4411-9059-A7B29B70307F}" destId="{6A21D1B6-49F8-441E-8E0B-403174DF19A3}" srcOrd="6" destOrd="0" parTransId="{3669EF99-A476-44CF-AB38-951897FEDBF5}" sibTransId="{C160F70A-6D9D-40E1-84A8-D90FD5FC5CAA}"/>
    <dgm:cxn modelId="{58C4A0D8-1F0D-40CD-8204-D545D1FAB60E}" type="presOf" srcId="{733B12CE-EBB2-4477-ADEB-50D559610395}" destId="{52FDECF0-719E-4E0D-8C78-17FFE80C4D23}" srcOrd="0" destOrd="0" presId="urn:microsoft.com/office/officeart/2005/8/layout/process5"/>
    <dgm:cxn modelId="{66293CC2-6604-4C20-9479-D850C7D8DA36}" type="presOf" srcId="{9CDC5530-0B4E-4EF9-A897-D50D87CEDCB5}" destId="{441FAE2F-8EAD-485B-AE93-E5DDAD349B57}" srcOrd="1" destOrd="0" presId="urn:microsoft.com/office/officeart/2005/8/layout/process5"/>
    <dgm:cxn modelId="{63136296-6D1B-4E4D-ACBD-D1197CF5421F}" srcId="{7031111A-38C1-4411-9059-A7B29B70307F}" destId="{DE5D538B-7A45-4062-869B-34B293E0E48E}" srcOrd="3" destOrd="0" parTransId="{04D6505D-6CCF-4679-87CF-FF31C9346CF1}" sibTransId="{733B12CE-EBB2-4477-ADEB-50D559610395}"/>
    <dgm:cxn modelId="{7E25A538-2ADA-435F-A47E-52B70A574099}" type="presOf" srcId="{DBE43709-5DEB-4B5B-B94C-B5991A1EB009}" destId="{953315A8-44B4-4BA9-BA1F-7AD593467184}" srcOrd="0" destOrd="0" presId="urn:microsoft.com/office/officeart/2005/8/layout/process5"/>
    <dgm:cxn modelId="{642C2D21-C833-42C3-B13B-3A7CA3EA4146}" type="presOf" srcId="{7031111A-38C1-4411-9059-A7B29B70307F}" destId="{E945BA33-38BE-43E8-8358-BB9560E4CDFE}" srcOrd="0" destOrd="0" presId="urn:microsoft.com/office/officeart/2005/8/layout/process5"/>
    <dgm:cxn modelId="{E6A86509-BA32-4D04-9B37-61B614D475D8}" type="presOf" srcId="{E4D4F3E6-D20C-4FB9-AA9D-72E878C8B734}" destId="{D4FB7792-86FA-47EB-9558-A8512A2E4CFB}" srcOrd="1" destOrd="0" presId="urn:microsoft.com/office/officeart/2005/8/layout/process5"/>
    <dgm:cxn modelId="{5EC85E97-6F8E-4C12-B921-7C07089CC177}" type="presOf" srcId="{733B12CE-EBB2-4477-ADEB-50D559610395}" destId="{88DCB616-8C05-4F92-B2BA-E1C104222C1D}" srcOrd="1" destOrd="0" presId="urn:microsoft.com/office/officeart/2005/8/layout/process5"/>
    <dgm:cxn modelId="{08FDA0E2-7A15-4957-8B9A-EE2EADCB2C7D}" type="presOf" srcId="{C1329B01-C912-47DD-9559-C27D370F09CF}" destId="{75F3D3E1-78C3-4CFF-816F-B8F43C9C6B1E}" srcOrd="0" destOrd="0" presId="urn:microsoft.com/office/officeart/2005/8/layout/process5"/>
    <dgm:cxn modelId="{F01B7C90-CA53-4BB7-BBD9-472BF70B7C4B}" type="presOf" srcId="{9CDC5530-0B4E-4EF9-A897-D50D87CEDCB5}" destId="{E0590DFC-5C3E-4CD2-BB7E-1BD1E2F5097E}" srcOrd="0" destOrd="0" presId="urn:microsoft.com/office/officeart/2005/8/layout/process5"/>
    <dgm:cxn modelId="{6C1A844B-C91C-4517-ADE4-9434A64C321A}" type="presOf" srcId="{E4D4F3E6-D20C-4FB9-AA9D-72E878C8B734}" destId="{84187DD2-A15C-408B-8432-6CD69F10462C}" srcOrd="0" destOrd="0" presId="urn:microsoft.com/office/officeart/2005/8/layout/process5"/>
    <dgm:cxn modelId="{13351EF1-CAD6-41A4-9702-4D58F364C626}" srcId="{7031111A-38C1-4411-9059-A7B29B70307F}" destId="{F251D349-D3A2-4989-A8F0-299E0FD895C8}" srcOrd="2" destOrd="0" parTransId="{FC09B900-7D3D-416F-9A6D-E46501E44FF8}" sibTransId="{26D4D8D6-7798-4F8F-B8E2-AA37FC5E486A}"/>
    <dgm:cxn modelId="{EC9102E6-102B-4102-9DDF-B10C52E6763A}" type="presOf" srcId="{C160F70A-6D9D-40E1-84A8-D90FD5FC5CAA}" destId="{94ABEA3A-71E9-4683-85E9-5FC4129066D9}" srcOrd="1" destOrd="0" presId="urn:microsoft.com/office/officeart/2005/8/layout/process5"/>
    <dgm:cxn modelId="{6C5C8418-B1F5-48D0-A7C3-18A7A1998EEC}" type="presOf" srcId="{DE5D538B-7A45-4062-869B-34B293E0E48E}" destId="{4030DBDE-B8A7-4B28-A626-A2E68449CAF4}" srcOrd="0" destOrd="0" presId="urn:microsoft.com/office/officeart/2005/8/layout/process5"/>
    <dgm:cxn modelId="{DEA7D5D4-D61F-4547-8FEF-76F47980579E}" type="presOf" srcId="{78EC46FE-9E0B-4939-AC5E-B4D4086CE661}" destId="{70C945B3-067F-4B5A-B772-3CC0840CB6D6}" srcOrd="0" destOrd="0" presId="urn:microsoft.com/office/officeart/2005/8/layout/process5"/>
    <dgm:cxn modelId="{C369ADD5-8567-456C-8192-BC9E43340BE1}" srcId="{7031111A-38C1-4411-9059-A7B29B70307F}" destId="{1AAA1543-6518-4A09-BA6E-26487B43FAA5}" srcOrd="1" destOrd="0" parTransId="{E62FB50D-5D06-4B08-A0A8-CE4BA2C02928}" sibTransId="{78EC46FE-9E0B-4939-AC5E-B4D4086CE661}"/>
    <dgm:cxn modelId="{E70F69B8-5EFC-4F09-BCEA-1531444F6D5B}" type="presOf" srcId="{6A21D1B6-49F8-441E-8E0B-403174DF19A3}" destId="{ED074F0B-1A35-42EF-9F74-50A290B38143}" srcOrd="0" destOrd="0" presId="urn:microsoft.com/office/officeart/2005/8/layout/process5"/>
    <dgm:cxn modelId="{AEF54F55-F81E-4D69-8261-4E9816E7867C}" type="presOf" srcId="{1AAA1543-6518-4A09-BA6E-26487B43FAA5}" destId="{DED7061E-355D-498A-AD1D-5CE10CFC3F10}" srcOrd="0" destOrd="0" presId="urn:microsoft.com/office/officeart/2005/8/layout/process5"/>
    <dgm:cxn modelId="{E5004B03-1EC6-445D-BAFC-08C4A1B85DBD}" type="presOf" srcId="{F251D349-D3A2-4989-A8F0-299E0FD895C8}" destId="{F3CAEB01-A951-4712-95A9-A1749950A7D1}" srcOrd="0" destOrd="0" presId="urn:microsoft.com/office/officeart/2005/8/layout/process5"/>
    <dgm:cxn modelId="{1C88FB43-B284-48B2-A221-2C046EC7F632}" type="presOf" srcId="{78EC46FE-9E0B-4939-AC5E-B4D4086CE661}" destId="{FD1F72DB-D6B7-4356-A40A-C66B848DD0B8}" srcOrd="1" destOrd="0" presId="urn:microsoft.com/office/officeart/2005/8/layout/process5"/>
    <dgm:cxn modelId="{E40248C1-A0B6-4BAB-BBF8-C5CA46DF48AB}" type="presOf" srcId="{EB70A00F-EDF7-49F8-B399-BCCCCF1A4734}" destId="{72923400-00F9-4A5D-A127-178E447FA511}" srcOrd="0" destOrd="0" presId="urn:microsoft.com/office/officeart/2005/8/layout/process5"/>
    <dgm:cxn modelId="{E4BD138B-D469-4D91-BAC8-6F6B14E2211E}" type="presOf" srcId="{26D4D8D6-7798-4F8F-B8E2-AA37FC5E486A}" destId="{1D89515F-7EA6-4C65-AEE1-145E61620E4F}" srcOrd="1" destOrd="0" presId="urn:microsoft.com/office/officeart/2005/8/layout/process5"/>
    <dgm:cxn modelId="{B057ACDD-21D0-404F-8D7B-AFF9F9C95201}" type="presOf" srcId="{26D4D8D6-7798-4F8F-B8E2-AA37FC5E486A}" destId="{7D719FA8-B104-476D-A89C-BCA3F0C86B8F}" srcOrd="0" destOrd="0" presId="urn:microsoft.com/office/officeart/2005/8/layout/process5"/>
    <dgm:cxn modelId="{B7B843CF-303D-48C0-911E-B3E88A7548DB}" type="presOf" srcId="{EA4C2AA1-4C68-4180-A63C-176E6786EC6D}" destId="{A48A3EC0-0053-4158-9261-022722C729F5}" srcOrd="1" destOrd="0" presId="urn:microsoft.com/office/officeart/2005/8/layout/process5"/>
    <dgm:cxn modelId="{70968A60-84AF-40C9-BFE7-E5FA9491F7BF}" srcId="{7031111A-38C1-4411-9059-A7B29B70307F}" destId="{DBE43709-5DEB-4B5B-B94C-B5991A1EB009}" srcOrd="5" destOrd="0" parTransId="{0E32A637-0C35-4CCE-A0C7-EF71779ABED8}" sibTransId="{E4D4F3E6-D20C-4FB9-AA9D-72E878C8B734}"/>
    <dgm:cxn modelId="{46539E1C-613D-48C0-AFCA-06FDE24B0EBB}" srcId="{7031111A-38C1-4411-9059-A7B29B70307F}" destId="{922A1ED4-3B8D-41ED-BAE9-1D8DA39B16A1}" srcOrd="7" destOrd="0" parTransId="{797B39D4-5586-4C21-88C9-240DA323CC2B}" sibTransId="{5395F30D-6B30-4396-A595-22C3C024A06E}"/>
    <dgm:cxn modelId="{E571FCEB-2CEF-4E7A-BE49-162E27070216}" srcId="{7031111A-38C1-4411-9059-A7B29B70307F}" destId="{EB70A00F-EDF7-49F8-B399-BCCCCF1A4734}" srcOrd="4" destOrd="0" parTransId="{68EE3DE8-2BED-467F-83F4-082B71A0B2B3}" sibTransId="{9CDC5530-0B4E-4EF9-A897-D50D87CEDCB5}"/>
    <dgm:cxn modelId="{24337757-86D0-43AB-85DA-CE3F99024E30}" srcId="{7031111A-38C1-4411-9059-A7B29B70307F}" destId="{C1329B01-C912-47DD-9559-C27D370F09CF}" srcOrd="0" destOrd="0" parTransId="{BBB508DC-6278-4A9E-88D1-FE62EAF75EE6}" sibTransId="{EA4C2AA1-4C68-4180-A63C-176E6786EC6D}"/>
    <dgm:cxn modelId="{DE414EB5-0D99-4343-AD48-34DD63E0A3B0}" type="presOf" srcId="{C160F70A-6D9D-40E1-84A8-D90FD5FC5CAA}" destId="{197FBF45-92A6-4C23-84F2-1E22C8DDDA49}" srcOrd="0" destOrd="0" presId="urn:microsoft.com/office/officeart/2005/8/layout/process5"/>
    <dgm:cxn modelId="{27BC6FCC-D574-4306-B571-AC3C6938B9C2}" type="presOf" srcId="{EA4C2AA1-4C68-4180-A63C-176E6786EC6D}" destId="{AB29B87E-8181-4696-8306-74A6F0801ED3}" srcOrd="0" destOrd="0" presId="urn:microsoft.com/office/officeart/2005/8/layout/process5"/>
    <dgm:cxn modelId="{662CE3EB-4075-4C11-B4BE-AB92276E7DF7}" type="presOf" srcId="{922A1ED4-3B8D-41ED-BAE9-1D8DA39B16A1}" destId="{EFF3BD8C-8F1F-415B-AB83-A0B8E3E4183A}" srcOrd="0" destOrd="0" presId="urn:microsoft.com/office/officeart/2005/8/layout/process5"/>
    <dgm:cxn modelId="{BACF9364-46B4-4197-84D6-B5089CA7A605}" type="presParOf" srcId="{E945BA33-38BE-43E8-8358-BB9560E4CDFE}" destId="{75F3D3E1-78C3-4CFF-816F-B8F43C9C6B1E}" srcOrd="0" destOrd="0" presId="urn:microsoft.com/office/officeart/2005/8/layout/process5"/>
    <dgm:cxn modelId="{792A2F47-159F-45AE-AACC-D9C788EF938B}" type="presParOf" srcId="{E945BA33-38BE-43E8-8358-BB9560E4CDFE}" destId="{AB29B87E-8181-4696-8306-74A6F0801ED3}" srcOrd="1" destOrd="0" presId="urn:microsoft.com/office/officeart/2005/8/layout/process5"/>
    <dgm:cxn modelId="{7E95285E-1B99-4D3B-8296-77DB64B33926}" type="presParOf" srcId="{AB29B87E-8181-4696-8306-74A6F0801ED3}" destId="{A48A3EC0-0053-4158-9261-022722C729F5}" srcOrd="0" destOrd="0" presId="urn:microsoft.com/office/officeart/2005/8/layout/process5"/>
    <dgm:cxn modelId="{1AEBFFA3-0286-42FE-B1B1-FAA3ACB407BD}" type="presParOf" srcId="{E945BA33-38BE-43E8-8358-BB9560E4CDFE}" destId="{DED7061E-355D-498A-AD1D-5CE10CFC3F10}" srcOrd="2" destOrd="0" presId="urn:microsoft.com/office/officeart/2005/8/layout/process5"/>
    <dgm:cxn modelId="{C36F4A60-158D-4ADF-91C1-F35F2783CEB6}" type="presParOf" srcId="{E945BA33-38BE-43E8-8358-BB9560E4CDFE}" destId="{70C945B3-067F-4B5A-B772-3CC0840CB6D6}" srcOrd="3" destOrd="0" presId="urn:microsoft.com/office/officeart/2005/8/layout/process5"/>
    <dgm:cxn modelId="{D9A85E07-35F6-42CF-85CD-090B8D7010A3}" type="presParOf" srcId="{70C945B3-067F-4B5A-B772-3CC0840CB6D6}" destId="{FD1F72DB-D6B7-4356-A40A-C66B848DD0B8}" srcOrd="0" destOrd="0" presId="urn:microsoft.com/office/officeart/2005/8/layout/process5"/>
    <dgm:cxn modelId="{B6FD3FB3-C943-4486-B52F-1DFBEDFB2434}" type="presParOf" srcId="{E945BA33-38BE-43E8-8358-BB9560E4CDFE}" destId="{F3CAEB01-A951-4712-95A9-A1749950A7D1}" srcOrd="4" destOrd="0" presId="urn:microsoft.com/office/officeart/2005/8/layout/process5"/>
    <dgm:cxn modelId="{CB21E8C6-79C9-4F42-9380-FB4F38B1EAC5}" type="presParOf" srcId="{E945BA33-38BE-43E8-8358-BB9560E4CDFE}" destId="{7D719FA8-B104-476D-A89C-BCA3F0C86B8F}" srcOrd="5" destOrd="0" presId="urn:microsoft.com/office/officeart/2005/8/layout/process5"/>
    <dgm:cxn modelId="{B480472F-D456-4DFD-8BE8-EE95BF9C3C2D}" type="presParOf" srcId="{7D719FA8-B104-476D-A89C-BCA3F0C86B8F}" destId="{1D89515F-7EA6-4C65-AEE1-145E61620E4F}" srcOrd="0" destOrd="0" presId="urn:microsoft.com/office/officeart/2005/8/layout/process5"/>
    <dgm:cxn modelId="{F58BFD3C-B7A3-4733-8E78-289D81240C9D}" type="presParOf" srcId="{E945BA33-38BE-43E8-8358-BB9560E4CDFE}" destId="{4030DBDE-B8A7-4B28-A626-A2E68449CAF4}" srcOrd="6" destOrd="0" presId="urn:microsoft.com/office/officeart/2005/8/layout/process5"/>
    <dgm:cxn modelId="{553C3FAD-EBFA-4B20-A78E-AAD8B7BC7B8F}" type="presParOf" srcId="{E945BA33-38BE-43E8-8358-BB9560E4CDFE}" destId="{52FDECF0-719E-4E0D-8C78-17FFE80C4D23}" srcOrd="7" destOrd="0" presId="urn:microsoft.com/office/officeart/2005/8/layout/process5"/>
    <dgm:cxn modelId="{57253B1B-A90B-4F04-9F43-94EC6F9CBFA8}" type="presParOf" srcId="{52FDECF0-719E-4E0D-8C78-17FFE80C4D23}" destId="{88DCB616-8C05-4F92-B2BA-E1C104222C1D}" srcOrd="0" destOrd="0" presId="urn:microsoft.com/office/officeart/2005/8/layout/process5"/>
    <dgm:cxn modelId="{07B2AA05-CEF7-4BC6-A9F9-D9EF0B0DB03D}" type="presParOf" srcId="{E945BA33-38BE-43E8-8358-BB9560E4CDFE}" destId="{72923400-00F9-4A5D-A127-178E447FA511}" srcOrd="8" destOrd="0" presId="urn:microsoft.com/office/officeart/2005/8/layout/process5"/>
    <dgm:cxn modelId="{0026E653-3CA2-439C-8BAC-8B05450F275A}" type="presParOf" srcId="{E945BA33-38BE-43E8-8358-BB9560E4CDFE}" destId="{E0590DFC-5C3E-4CD2-BB7E-1BD1E2F5097E}" srcOrd="9" destOrd="0" presId="urn:microsoft.com/office/officeart/2005/8/layout/process5"/>
    <dgm:cxn modelId="{A02DD4D1-CFF0-4DC7-AFE8-56F1EAFBBD6A}" type="presParOf" srcId="{E0590DFC-5C3E-4CD2-BB7E-1BD1E2F5097E}" destId="{441FAE2F-8EAD-485B-AE93-E5DDAD349B57}" srcOrd="0" destOrd="0" presId="urn:microsoft.com/office/officeart/2005/8/layout/process5"/>
    <dgm:cxn modelId="{ACC37C54-688E-45DD-A847-EBD93C26132A}" type="presParOf" srcId="{E945BA33-38BE-43E8-8358-BB9560E4CDFE}" destId="{953315A8-44B4-4BA9-BA1F-7AD593467184}" srcOrd="10" destOrd="0" presId="urn:microsoft.com/office/officeart/2005/8/layout/process5"/>
    <dgm:cxn modelId="{01D8CFC0-731E-42AC-93CF-0185655DF602}" type="presParOf" srcId="{E945BA33-38BE-43E8-8358-BB9560E4CDFE}" destId="{84187DD2-A15C-408B-8432-6CD69F10462C}" srcOrd="11" destOrd="0" presId="urn:microsoft.com/office/officeart/2005/8/layout/process5"/>
    <dgm:cxn modelId="{C9F69CC3-34E8-4E88-95AD-D4BA34340845}" type="presParOf" srcId="{84187DD2-A15C-408B-8432-6CD69F10462C}" destId="{D4FB7792-86FA-47EB-9558-A8512A2E4CFB}" srcOrd="0" destOrd="0" presId="urn:microsoft.com/office/officeart/2005/8/layout/process5"/>
    <dgm:cxn modelId="{9C25BDD0-C4F7-453F-9268-13ABDB229B4E}" type="presParOf" srcId="{E945BA33-38BE-43E8-8358-BB9560E4CDFE}" destId="{ED074F0B-1A35-42EF-9F74-50A290B38143}" srcOrd="12" destOrd="0" presId="urn:microsoft.com/office/officeart/2005/8/layout/process5"/>
    <dgm:cxn modelId="{79B5AC29-C172-454B-AAA0-3230C3C2DE4A}" type="presParOf" srcId="{E945BA33-38BE-43E8-8358-BB9560E4CDFE}" destId="{197FBF45-92A6-4C23-84F2-1E22C8DDDA49}" srcOrd="13" destOrd="0" presId="urn:microsoft.com/office/officeart/2005/8/layout/process5"/>
    <dgm:cxn modelId="{2AA985B2-26CB-470E-8552-2A898C4A5671}" type="presParOf" srcId="{197FBF45-92A6-4C23-84F2-1E22C8DDDA49}" destId="{94ABEA3A-71E9-4683-85E9-5FC4129066D9}" srcOrd="0" destOrd="0" presId="urn:microsoft.com/office/officeart/2005/8/layout/process5"/>
    <dgm:cxn modelId="{AABD67CD-F71F-4BD6-828A-4283D14BAA56}" type="presParOf" srcId="{E945BA33-38BE-43E8-8358-BB9560E4CDFE}" destId="{EFF3BD8C-8F1F-415B-AB83-A0B8E3E4183A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500A52-DE31-460C-A2BD-48D61D01BDD2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182EE4-3445-47DF-B3A9-DEB46E86BE89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Environmental</a:t>
          </a:r>
          <a:endParaRPr lang="en-US" dirty="0">
            <a:solidFill>
              <a:srgbClr val="002060"/>
            </a:solidFill>
          </a:endParaRPr>
        </a:p>
      </dgm:t>
    </dgm:pt>
    <dgm:pt modelId="{1A72D982-B773-4574-B412-F65CBFA749BC}" type="parTrans" cxnId="{3025D8C7-11D4-420A-8357-04230297A8FD}">
      <dgm:prSet/>
      <dgm:spPr/>
      <dgm:t>
        <a:bodyPr/>
        <a:lstStyle/>
        <a:p>
          <a:endParaRPr lang="en-US"/>
        </a:p>
      </dgm:t>
    </dgm:pt>
    <dgm:pt modelId="{57F55209-D614-47E0-90DF-93C76731A17D}" type="sibTrans" cxnId="{3025D8C7-11D4-420A-8357-04230297A8FD}">
      <dgm:prSet/>
      <dgm:spPr/>
      <dgm:t>
        <a:bodyPr/>
        <a:lstStyle/>
        <a:p>
          <a:endParaRPr lang="en-US"/>
        </a:p>
      </dgm:t>
    </dgm:pt>
    <dgm:pt modelId="{76013A6C-1601-4CCF-AB5B-A32F6BB8804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Renewable energy (solar and wind) </a:t>
          </a:r>
          <a:endParaRPr lang="en-US" dirty="0">
            <a:solidFill>
              <a:schemeClr val="tx1"/>
            </a:solidFill>
          </a:endParaRPr>
        </a:p>
      </dgm:t>
    </dgm:pt>
    <dgm:pt modelId="{12BAD05A-5EFB-402C-B746-5566DA4E601A}" type="parTrans" cxnId="{142D8FC7-0862-413B-8783-B2D35EC94F8D}">
      <dgm:prSet/>
      <dgm:spPr/>
      <dgm:t>
        <a:bodyPr/>
        <a:lstStyle/>
        <a:p>
          <a:endParaRPr lang="en-US"/>
        </a:p>
      </dgm:t>
    </dgm:pt>
    <dgm:pt modelId="{9A757F17-F4D2-4C98-88D0-EB3B513D52FE}" type="sibTrans" cxnId="{142D8FC7-0862-413B-8783-B2D35EC94F8D}">
      <dgm:prSet/>
      <dgm:spPr/>
      <dgm:t>
        <a:bodyPr/>
        <a:lstStyle/>
        <a:p>
          <a:endParaRPr lang="en-US"/>
        </a:p>
      </dgm:t>
    </dgm:pt>
    <dgm:pt modelId="{B5F6342F-E40C-4D20-B60D-A51244F59B86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Potential tree removal</a:t>
          </a:r>
          <a:endParaRPr lang="en-US" dirty="0">
            <a:solidFill>
              <a:schemeClr val="tx1"/>
            </a:solidFill>
          </a:endParaRPr>
        </a:p>
      </dgm:t>
    </dgm:pt>
    <dgm:pt modelId="{31A223E8-A0A7-4106-AB95-00DC2BAF86BF}" type="parTrans" cxnId="{6B7FC1EE-D989-4085-BF0B-2C093AEC3967}">
      <dgm:prSet/>
      <dgm:spPr/>
      <dgm:t>
        <a:bodyPr/>
        <a:lstStyle/>
        <a:p>
          <a:endParaRPr lang="en-US"/>
        </a:p>
      </dgm:t>
    </dgm:pt>
    <dgm:pt modelId="{04F808A4-50AF-4578-ACD5-3B33512DFBEB}" type="sibTrans" cxnId="{6B7FC1EE-D989-4085-BF0B-2C093AEC3967}">
      <dgm:prSet/>
      <dgm:spPr/>
      <dgm:t>
        <a:bodyPr/>
        <a:lstStyle/>
        <a:p>
          <a:endParaRPr lang="en-US"/>
        </a:p>
      </dgm:t>
    </dgm:pt>
    <dgm:pt modelId="{A8BCA75C-CF61-4EFD-AF59-051B23DFA93F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Economic</a:t>
          </a:r>
          <a:endParaRPr lang="en-US" dirty="0">
            <a:solidFill>
              <a:srgbClr val="002060"/>
            </a:solidFill>
          </a:endParaRPr>
        </a:p>
      </dgm:t>
    </dgm:pt>
    <dgm:pt modelId="{6159AC05-B050-4F22-806E-A5F6DCC51FF6}" type="parTrans" cxnId="{A583B1A5-E0F3-4345-9CA6-1AD4FA5ADA77}">
      <dgm:prSet/>
      <dgm:spPr/>
      <dgm:t>
        <a:bodyPr/>
        <a:lstStyle/>
        <a:p>
          <a:endParaRPr lang="en-US"/>
        </a:p>
      </dgm:t>
    </dgm:pt>
    <dgm:pt modelId="{749FAE4C-E338-465B-9DF6-3007A963621F}" type="sibTrans" cxnId="{A583B1A5-E0F3-4345-9CA6-1AD4FA5ADA77}">
      <dgm:prSet/>
      <dgm:spPr/>
      <dgm:t>
        <a:bodyPr/>
        <a:lstStyle/>
        <a:p>
          <a:endParaRPr lang="en-US"/>
        </a:p>
      </dgm:t>
    </dgm:pt>
    <dgm:pt modelId="{BA43839A-CE33-4C06-AB15-A59F34486903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Provide jobs for the students and general public </a:t>
          </a:r>
          <a:endParaRPr lang="en-US" dirty="0">
            <a:solidFill>
              <a:schemeClr val="tx1"/>
            </a:solidFill>
          </a:endParaRPr>
        </a:p>
      </dgm:t>
    </dgm:pt>
    <dgm:pt modelId="{CBD0EFBC-EA3B-4081-B85D-82D1E345C70E}" type="parTrans" cxnId="{2F2DC166-4752-4100-9236-225DC45D7E59}">
      <dgm:prSet/>
      <dgm:spPr/>
      <dgm:t>
        <a:bodyPr/>
        <a:lstStyle/>
        <a:p>
          <a:endParaRPr lang="en-US"/>
        </a:p>
      </dgm:t>
    </dgm:pt>
    <dgm:pt modelId="{1916D704-8FC6-43AC-A69A-FD590345DDA0}" type="sibTrans" cxnId="{2F2DC166-4752-4100-9236-225DC45D7E59}">
      <dgm:prSet/>
      <dgm:spPr/>
      <dgm:t>
        <a:bodyPr/>
        <a:lstStyle/>
        <a:p>
          <a:endParaRPr lang="en-US"/>
        </a:p>
      </dgm:t>
    </dgm:pt>
    <dgm:pt modelId="{0DBC2498-1FA7-4CFD-BCA5-4BC125C6B96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Societal</a:t>
          </a:r>
          <a:endParaRPr lang="en-US" dirty="0">
            <a:solidFill>
              <a:srgbClr val="002060"/>
            </a:solidFill>
          </a:endParaRPr>
        </a:p>
      </dgm:t>
    </dgm:pt>
    <dgm:pt modelId="{10C97E58-15FD-4589-8F0D-2A9D8A977835}" type="parTrans" cxnId="{1733060C-BCE0-4062-A4C8-2AC1E5F0265B}">
      <dgm:prSet/>
      <dgm:spPr/>
      <dgm:t>
        <a:bodyPr/>
        <a:lstStyle/>
        <a:p>
          <a:endParaRPr lang="en-US"/>
        </a:p>
      </dgm:t>
    </dgm:pt>
    <dgm:pt modelId="{285295EA-E964-45DB-9038-FA80AC821A02}" type="sibTrans" cxnId="{1733060C-BCE0-4062-A4C8-2AC1E5F0265B}">
      <dgm:prSet/>
      <dgm:spPr/>
      <dgm:t>
        <a:bodyPr/>
        <a:lstStyle/>
        <a:p>
          <a:endParaRPr lang="en-US"/>
        </a:p>
      </dgm:t>
    </dgm:pt>
    <dgm:pt modelId="{DF6A1114-EC34-4610-A6ED-180D8F8BE4E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Promote culture exchange </a:t>
          </a:r>
          <a:endParaRPr lang="en-US" dirty="0">
            <a:solidFill>
              <a:schemeClr val="tx1"/>
            </a:solidFill>
          </a:endParaRPr>
        </a:p>
      </dgm:t>
    </dgm:pt>
    <dgm:pt modelId="{29373CD8-7A36-4342-AE3E-CCC8FA0CBA8A}" type="parTrans" cxnId="{7C54C67D-0192-420B-9CDF-5C7AA991FD1F}">
      <dgm:prSet/>
      <dgm:spPr/>
      <dgm:t>
        <a:bodyPr/>
        <a:lstStyle/>
        <a:p>
          <a:endParaRPr lang="en-US"/>
        </a:p>
      </dgm:t>
    </dgm:pt>
    <dgm:pt modelId="{1C8CD3AC-0821-44C6-845E-F66AB6D33A79}" type="sibTrans" cxnId="{7C54C67D-0192-420B-9CDF-5C7AA991FD1F}">
      <dgm:prSet/>
      <dgm:spPr/>
      <dgm:t>
        <a:bodyPr/>
        <a:lstStyle/>
        <a:p>
          <a:endParaRPr lang="en-US"/>
        </a:p>
      </dgm:t>
    </dgm:pt>
    <dgm:pt modelId="{1516D059-AF67-4917-8BC2-6DA9A68BF344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Event spaces for the university</a:t>
          </a:r>
          <a:endParaRPr lang="en-US" dirty="0">
            <a:solidFill>
              <a:schemeClr val="tx1"/>
            </a:solidFill>
          </a:endParaRPr>
        </a:p>
      </dgm:t>
    </dgm:pt>
    <dgm:pt modelId="{8D93244E-20BF-4FCF-AEA2-A560839A1AB0}" type="parTrans" cxnId="{FEB13DB0-B153-4757-AB75-56A8E202E4CD}">
      <dgm:prSet/>
      <dgm:spPr/>
      <dgm:t>
        <a:bodyPr/>
        <a:lstStyle/>
        <a:p>
          <a:endParaRPr lang="en-US"/>
        </a:p>
      </dgm:t>
    </dgm:pt>
    <dgm:pt modelId="{D294397A-057E-4F21-AD40-840644EF5B22}" type="sibTrans" cxnId="{FEB13DB0-B153-4757-AB75-56A8E202E4CD}">
      <dgm:prSet/>
      <dgm:spPr/>
      <dgm:t>
        <a:bodyPr/>
        <a:lstStyle/>
        <a:p>
          <a:endParaRPr lang="en-US"/>
        </a:p>
      </dgm:t>
    </dgm:pt>
    <dgm:pt modelId="{CED4741D-D624-4C70-B0C5-6B2828A0A914}" type="pres">
      <dgm:prSet presAssocID="{BF500A52-DE31-460C-A2BD-48D61D01BDD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930B47-DAD8-4109-B12E-B1587E05D0D6}" type="pres">
      <dgm:prSet presAssocID="{CC182EE4-3445-47DF-B3A9-DEB46E86BE89}" presName="compNode" presStyleCnt="0"/>
      <dgm:spPr/>
    </dgm:pt>
    <dgm:pt modelId="{F3E438B3-93BD-4D22-846E-01E7DD076D03}" type="pres">
      <dgm:prSet presAssocID="{CC182EE4-3445-47DF-B3A9-DEB46E86BE89}" presName="aNode" presStyleLbl="bgShp" presStyleIdx="0" presStyleCnt="3" custLinFactNeighborX="-588" custLinFactNeighborY="10597"/>
      <dgm:spPr/>
      <dgm:t>
        <a:bodyPr/>
        <a:lstStyle/>
        <a:p>
          <a:endParaRPr lang="en-US"/>
        </a:p>
      </dgm:t>
    </dgm:pt>
    <dgm:pt modelId="{88ADF4C3-2CFC-4991-BF8E-E397DEC95D65}" type="pres">
      <dgm:prSet presAssocID="{CC182EE4-3445-47DF-B3A9-DEB46E86BE89}" presName="textNode" presStyleLbl="bgShp" presStyleIdx="0" presStyleCnt="3"/>
      <dgm:spPr/>
      <dgm:t>
        <a:bodyPr/>
        <a:lstStyle/>
        <a:p>
          <a:endParaRPr lang="en-US"/>
        </a:p>
      </dgm:t>
    </dgm:pt>
    <dgm:pt modelId="{8ADE48F9-19AA-4972-985C-9B4A75D4171D}" type="pres">
      <dgm:prSet presAssocID="{CC182EE4-3445-47DF-B3A9-DEB46E86BE89}" presName="compChildNode" presStyleCnt="0"/>
      <dgm:spPr/>
    </dgm:pt>
    <dgm:pt modelId="{4F46EEE7-442E-45F0-B7A9-4808F66B13B8}" type="pres">
      <dgm:prSet presAssocID="{CC182EE4-3445-47DF-B3A9-DEB46E86BE89}" presName="theInnerList" presStyleCnt="0"/>
      <dgm:spPr/>
    </dgm:pt>
    <dgm:pt modelId="{F0047321-5412-46E2-829B-780364CACE17}" type="pres">
      <dgm:prSet presAssocID="{76013A6C-1601-4CCF-AB5B-A32F6BB88047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F144F-3C01-4E94-8D92-24ECF2ABAC54}" type="pres">
      <dgm:prSet presAssocID="{76013A6C-1601-4CCF-AB5B-A32F6BB88047}" presName="aSpace2" presStyleCnt="0"/>
      <dgm:spPr/>
    </dgm:pt>
    <dgm:pt modelId="{0620DC1B-231C-41F9-9CD9-22D53944AF8B}" type="pres">
      <dgm:prSet presAssocID="{B5F6342F-E40C-4D20-B60D-A51244F59B86}" presName="childNode" presStyleLbl="node1" presStyleIdx="1" presStyleCnt="5" custScaleY="81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F85B5-08DC-43DA-B7CA-ADC088231E1A}" type="pres">
      <dgm:prSet presAssocID="{CC182EE4-3445-47DF-B3A9-DEB46E86BE89}" presName="aSpace" presStyleCnt="0"/>
      <dgm:spPr/>
    </dgm:pt>
    <dgm:pt modelId="{36980074-21D5-4759-9878-B6D54A8C01B0}" type="pres">
      <dgm:prSet presAssocID="{A8BCA75C-CF61-4EFD-AF59-051B23DFA93F}" presName="compNode" presStyleCnt="0"/>
      <dgm:spPr/>
    </dgm:pt>
    <dgm:pt modelId="{6EF74AE4-646A-43C9-A993-80EA9678AC6D}" type="pres">
      <dgm:prSet presAssocID="{A8BCA75C-CF61-4EFD-AF59-051B23DFA93F}" presName="aNode" presStyleLbl="bgShp" presStyleIdx="1" presStyleCnt="3"/>
      <dgm:spPr/>
      <dgm:t>
        <a:bodyPr/>
        <a:lstStyle/>
        <a:p>
          <a:endParaRPr lang="en-US"/>
        </a:p>
      </dgm:t>
    </dgm:pt>
    <dgm:pt modelId="{02ECD8A1-ABEB-4264-A821-1C734D35E559}" type="pres">
      <dgm:prSet presAssocID="{A8BCA75C-CF61-4EFD-AF59-051B23DFA93F}" presName="textNode" presStyleLbl="bgShp" presStyleIdx="1" presStyleCnt="3"/>
      <dgm:spPr/>
      <dgm:t>
        <a:bodyPr/>
        <a:lstStyle/>
        <a:p>
          <a:endParaRPr lang="en-US"/>
        </a:p>
      </dgm:t>
    </dgm:pt>
    <dgm:pt modelId="{5F41BECA-6738-4732-9723-6241493A1C74}" type="pres">
      <dgm:prSet presAssocID="{A8BCA75C-CF61-4EFD-AF59-051B23DFA93F}" presName="compChildNode" presStyleCnt="0"/>
      <dgm:spPr/>
    </dgm:pt>
    <dgm:pt modelId="{0650E451-8EA8-4C9E-A845-CDCEB2BBF03E}" type="pres">
      <dgm:prSet presAssocID="{A8BCA75C-CF61-4EFD-AF59-051B23DFA93F}" presName="theInnerList" presStyleCnt="0"/>
      <dgm:spPr/>
    </dgm:pt>
    <dgm:pt modelId="{B86F1D2E-7E6C-4911-BBE8-4D77B4570EF3}" type="pres">
      <dgm:prSet presAssocID="{BA43839A-CE33-4C06-AB15-A59F34486903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0270C-1CE0-47AC-9E30-B2FB52006EB7}" type="pres">
      <dgm:prSet presAssocID="{A8BCA75C-CF61-4EFD-AF59-051B23DFA93F}" presName="aSpace" presStyleCnt="0"/>
      <dgm:spPr/>
    </dgm:pt>
    <dgm:pt modelId="{4FBB868F-6288-481C-A17B-B651E07A91E6}" type="pres">
      <dgm:prSet presAssocID="{0DBC2498-1FA7-4CFD-BCA5-4BC125C6B96C}" presName="compNode" presStyleCnt="0"/>
      <dgm:spPr/>
    </dgm:pt>
    <dgm:pt modelId="{797C9DE3-5AF6-42B7-B113-0AFB895E427A}" type="pres">
      <dgm:prSet presAssocID="{0DBC2498-1FA7-4CFD-BCA5-4BC125C6B96C}" presName="aNode" presStyleLbl="bgShp" presStyleIdx="2" presStyleCnt="3"/>
      <dgm:spPr/>
      <dgm:t>
        <a:bodyPr/>
        <a:lstStyle/>
        <a:p>
          <a:endParaRPr lang="en-US"/>
        </a:p>
      </dgm:t>
    </dgm:pt>
    <dgm:pt modelId="{DF8E1D1B-AC9E-42E7-99C2-D53526D4403A}" type="pres">
      <dgm:prSet presAssocID="{0DBC2498-1FA7-4CFD-BCA5-4BC125C6B96C}" presName="textNode" presStyleLbl="bgShp" presStyleIdx="2" presStyleCnt="3"/>
      <dgm:spPr/>
      <dgm:t>
        <a:bodyPr/>
        <a:lstStyle/>
        <a:p>
          <a:endParaRPr lang="en-US"/>
        </a:p>
      </dgm:t>
    </dgm:pt>
    <dgm:pt modelId="{63736F04-3EE2-4875-AF2A-6541D793E45B}" type="pres">
      <dgm:prSet presAssocID="{0DBC2498-1FA7-4CFD-BCA5-4BC125C6B96C}" presName="compChildNode" presStyleCnt="0"/>
      <dgm:spPr/>
    </dgm:pt>
    <dgm:pt modelId="{EA0D495E-73A0-4365-A5E4-7FA42097C326}" type="pres">
      <dgm:prSet presAssocID="{0DBC2498-1FA7-4CFD-BCA5-4BC125C6B96C}" presName="theInnerList" presStyleCnt="0"/>
      <dgm:spPr/>
    </dgm:pt>
    <dgm:pt modelId="{F518EF93-D735-487B-9151-58AB8AF0D8AC}" type="pres">
      <dgm:prSet presAssocID="{DF6A1114-EC34-4610-A6ED-180D8F8BE4E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14395-25D7-4E4A-9A60-694D67CAEDAD}" type="pres">
      <dgm:prSet presAssocID="{DF6A1114-EC34-4610-A6ED-180D8F8BE4ED}" presName="aSpace2" presStyleCnt="0"/>
      <dgm:spPr/>
    </dgm:pt>
    <dgm:pt modelId="{76471F7B-C3A3-4C66-A25B-540A30EA0987}" type="pres">
      <dgm:prSet presAssocID="{1516D059-AF67-4917-8BC2-6DA9A68BF344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5CEAED-8A06-458F-B264-8B610927F9EA}" type="presOf" srcId="{CC182EE4-3445-47DF-B3A9-DEB46E86BE89}" destId="{88ADF4C3-2CFC-4991-BF8E-E397DEC95D65}" srcOrd="1" destOrd="0" presId="urn:microsoft.com/office/officeart/2005/8/layout/lProcess2"/>
    <dgm:cxn modelId="{915E8EFF-30A9-4926-AFDA-F10897A8555D}" type="presOf" srcId="{1516D059-AF67-4917-8BC2-6DA9A68BF344}" destId="{76471F7B-C3A3-4C66-A25B-540A30EA0987}" srcOrd="0" destOrd="0" presId="urn:microsoft.com/office/officeart/2005/8/layout/lProcess2"/>
    <dgm:cxn modelId="{108BFB92-9878-4FA3-B8A3-58D14082E709}" type="presOf" srcId="{CC182EE4-3445-47DF-B3A9-DEB46E86BE89}" destId="{F3E438B3-93BD-4D22-846E-01E7DD076D03}" srcOrd="0" destOrd="0" presId="urn:microsoft.com/office/officeart/2005/8/layout/lProcess2"/>
    <dgm:cxn modelId="{6B7FC1EE-D989-4085-BF0B-2C093AEC3967}" srcId="{CC182EE4-3445-47DF-B3A9-DEB46E86BE89}" destId="{B5F6342F-E40C-4D20-B60D-A51244F59B86}" srcOrd="1" destOrd="0" parTransId="{31A223E8-A0A7-4106-AB95-00DC2BAF86BF}" sibTransId="{04F808A4-50AF-4578-ACD5-3B33512DFBEB}"/>
    <dgm:cxn modelId="{474E71F6-9988-4B03-AA04-B4CB247D8BF0}" type="presOf" srcId="{BA43839A-CE33-4C06-AB15-A59F34486903}" destId="{B86F1D2E-7E6C-4911-BBE8-4D77B4570EF3}" srcOrd="0" destOrd="0" presId="urn:microsoft.com/office/officeart/2005/8/layout/lProcess2"/>
    <dgm:cxn modelId="{3E0F6CBD-005E-4192-B053-513E2DCE4631}" type="presOf" srcId="{76013A6C-1601-4CCF-AB5B-A32F6BB88047}" destId="{F0047321-5412-46E2-829B-780364CACE17}" srcOrd="0" destOrd="0" presId="urn:microsoft.com/office/officeart/2005/8/layout/lProcess2"/>
    <dgm:cxn modelId="{3025D8C7-11D4-420A-8357-04230297A8FD}" srcId="{BF500A52-DE31-460C-A2BD-48D61D01BDD2}" destId="{CC182EE4-3445-47DF-B3A9-DEB46E86BE89}" srcOrd="0" destOrd="0" parTransId="{1A72D982-B773-4574-B412-F65CBFA749BC}" sibTransId="{57F55209-D614-47E0-90DF-93C76731A17D}"/>
    <dgm:cxn modelId="{FEB13DB0-B153-4757-AB75-56A8E202E4CD}" srcId="{0DBC2498-1FA7-4CFD-BCA5-4BC125C6B96C}" destId="{1516D059-AF67-4917-8BC2-6DA9A68BF344}" srcOrd="1" destOrd="0" parTransId="{8D93244E-20BF-4FCF-AEA2-A560839A1AB0}" sibTransId="{D294397A-057E-4F21-AD40-840644EF5B22}"/>
    <dgm:cxn modelId="{97EB72DF-CA2F-47DA-9237-A54BE49E1C50}" type="presOf" srcId="{0DBC2498-1FA7-4CFD-BCA5-4BC125C6B96C}" destId="{DF8E1D1B-AC9E-42E7-99C2-D53526D4403A}" srcOrd="1" destOrd="0" presId="urn:microsoft.com/office/officeart/2005/8/layout/lProcess2"/>
    <dgm:cxn modelId="{76C9DDC6-1D00-49A4-ACC7-5BE92BA862B5}" type="presOf" srcId="{A8BCA75C-CF61-4EFD-AF59-051B23DFA93F}" destId="{6EF74AE4-646A-43C9-A993-80EA9678AC6D}" srcOrd="0" destOrd="0" presId="urn:microsoft.com/office/officeart/2005/8/layout/lProcess2"/>
    <dgm:cxn modelId="{7C54C67D-0192-420B-9CDF-5C7AA991FD1F}" srcId="{0DBC2498-1FA7-4CFD-BCA5-4BC125C6B96C}" destId="{DF6A1114-EC34-4610-A6ED-180D8F8BE4ED}" srcOrd="0" destOrd="0" parTransId="{29373CD8-7A36-4342-AE3E-CCC8FA0CBA8A}" sibTransId="{1C8CD3AC-0821-44C6-845E-F66AB6D33A79}"/>
    <dgm:cxn modelId="{9A66B72E-E683-4F38-891A-7C285EAF0F31}" type="presOf" srcId="{DF6A1114-EC34-4610-A6ED-180D8F8BE4ED}" destId="{F518EF93-D735-487B-9151-58AB8AF0D8AC}" srcOrd="0" destOrd="0" presId="urn:microsoft.com/office/officeart/2005/8/layout/lProcess2"/>
    <dgm:cxn modelId="{2F2DC166-4752-4100-9236-225DC45D7E59}" srcId="{A8BCA75C-CF61-4EFD-AF59-051B23DFA93F}" destId="{BA43839A-CE33-4C06-AB15-A59F34486903}" srcOrd="0" destOrd="0" parTransId="{CBD0EFBC-EA3B-4081-B85D-82D1E345C70E}" sibTransId="{1916D704-8FC6-43AC-A69A-FD590345DDA0}"/>
    <dgm:cxn modelId="{142D8FC7-0862-413B-8783-B2D35EC94F8D}" srcId="{CC182EE4-3445-47DF-B3A9-DEB46E86BE89}" destId="{76013A6C-1601-4CCF-AB5B-A32F6BB88047}" srcOrd="0" destOrd="0" parTransId="{12BAD05A-5EFB-402C-B746-5566DA4E601A}" sibTransId="{9A757F17-F4D2-4C98-88D0-EB3B513D52FE}"/>
    <dgm:cxn modelId="{1733060C-BCE0-4062-A4C8-2AC1E5F0265B}" srcId="{BF500A52-DE31-460C-A2BD-48D61D01BDD2}" destId="{0DBC2498-1FA7-4CFD-BCA5-4BC125C6B96C}" srcOrd="2" destOrd="0" parTransId="{10C97E58-15FD-4589-8F0D-2A9D8A977835}" sibTransId="{285295EA-E964-45DB-9038-FA80AC821A02}"/>
    <dgm:cxn modelId="{5859E1CF-0C16-4668-8F38-293AEB4FF190}" type="presOf" srcId="{A8BCA75C-CF61-4EFD-AF59-051B23DFA93F}" destId="{02ECD8A1-ABEB-4264-A821-1C734D35E559}" srcOrd="1" destOrd="0" presId="urn:microsoft.com/office/officeart/2005/8/layout/lProcess2"/>
    <dgm:cxn modelId="{A583B1A5-E0F3-4345-9CA6-1AD4FA5ADA77}" srcId="{BF500A52-DE31-460C-A2BD-48D61D01BDD2}" destId="{A8BCA75C-CF61-4EFD-AF59-051B23DFA93F}" srcOrd="1" destOrd="0" parTransId="{6159AC05-B050-4F22-806E-A5F6DCC51FF6}" sibTransId="{749FAE4C-E338-465B-9DF6-3007A963621F}"/>
    <dgm:cxn modelId="{DC4823D5-E7A5-4570-ABC4-2F40973D7559}" type="presOf" srcId="{0DBC2498-1FA7-4CFD-BCA5-4BC125C6B96C}" destId="{797C9DE3-5AF6-42B7-B113-0AFB895E427A}" srcOrd="0" destOrd="0" presId="urn:microsoft.com/office/officeart/2005/8/layout/lProcess2"/>
    <dgm:cxn modelId="{A1DF2F6E-E447-4165-B4D6-5F60C04DF474}" type="presOf" srcId="{B5F6342F-E40C-4D20-B60D-A51244F59B86}" destId="{0620DC1B-231C-41F9-9CD9-22D53944AF8B}" srcOrd="0" destOrd="0" presId="urn:microsoft.com/office/officeart/2005/8/layout/lProcess2"/>
    <dgm:cxn modelId="{F2300980-F54C-4562-8905-34DDFD360826}" type="presOf" srcId="{BF500A52-DE31-460C-A2BD-48D61D01BDD2}" destId="{CED4741D-D624-4C70-B0C5-6B2828A0A914}" srcOrd="0" destOrd="0" presId="urn:microsoft.com/office/officeart/2005/8/layout/lProcess2"/>
    <dgm:cxn modelId="{392E347A-A80A-45AA-92D9-074071E49540}" type="presParOf" srcId="{CED4741D-D624-4C70-B0C5-6B2828A0A914}" destId="{21930B47-DAD8-4109-B12E-B1587E05D0D6}" srcOrd="0" destOrd="0" presId="urn:microsoft.com/office/officeart/2005/8/layout/lProcess2"/>
    <dgm:cxn modelId="{29F3C2B7-02F0-4CA6-8C42-F76818037BD5}" type="presParOf" srcId="{21930B47-DAD8-4109-B12E-B1587E05D0D6}" destId="{F3E438B3-93BD-4D22-846E-01E7DD076D03}" srcOrd="0" destOrd="0" presId="urn:microsoft.com/office/officeart/2005/8/layout/lProcess2"/>
    <dgm:cxn modelId="{D55A73ED-D5A3-47B5-A8D9-A330F654491B}" type="presParOf" srcId="{21930B47-DAD8-4109-B12E-B1587E05D0D6}" destId="{88ADF4C3-2CFC-4991-BF8E-E397DEC95D65}" srcOrd="1" destOrd="0" presId="urn:microsoft.com/office/officeart/2005/8/layout/lProcess2"/>
    <dgm:cxn modelId="{6A6EE657-222E-403D-A282-05967104C292}" type="presParOf" srcId="{21930B47-DAD8-4109-B12E-B1587E05D0D6}" destId="{8ADE48F9-19AA-4972-985C-9B4A75D4171D}" srcOrd="2" destOrd="0" presId="urn:microsoft.com/office/officeart/2005/8/layout/lProcess2"/>
    <dgm:cxn modelId="{263344CE-9A18-4B2C-A889-1BDDC30E5C24}" type="presParOf" srcId="{8ADE48F9-19AA-4972-985C-9B4A75D4171D}" destId="{4F46EEE7-442E-45F0-B7A9-4808F66B13B8}" srcOrd="0" destOrd="0" presId="urn:microsoft.com/office/officeart/2005/8/layout/lProcess2"/>
    <dgm:cxn modelId="{5123D449-563B-479A-9A12-AB58411853D8}" type="presParOf" srcId="{4F46EEE7-442E-45F0-B7A9-4808F66B13B8}" destId="{F0047321-5412-46E2-829B-780364CACE17}" srcOrd="0" destOrd="0" presId="urn:microsoft.com/office/officeart/2005/8/layout/lProcess2"/>
    <dgm:cxn modelId="{7550EDDF-A050-4659-ABBA-0BA8ABDF3E99}" type="presParOf" srcId="{4F46EEE7-442E-45F0-B7A9-4808F66B13B8}" destId="{574F144F-3C01-4E94-8D92-24ECF2ABAC54}" srcOrd="1" destOrd="0" presId="urn:microsoft.com/office/officeart/2005/8/layout/lProcess2"/>
    <dgm:cxn modelId="{326F6A92-F78C-43EC-A27C-640CA26FE62D}" type="presParOf" srcId="{4F46EEE7-442E-45F0-B7A9-4808F66B13B8}" destId="{0620DC1B-231C-41F9-9CD9-22D53944AF8B}" srcOrd="2" destOrd="0" presId="urn:microsoft.com/office/officeart/2005/8/layout/lProcess2"/>
    <dgm:cxn modelId="{5245C25D-C81D-4851-BC88-8FC9892EAD99}" type="presParOf" srcId="{CED4741D-D624-4C70-B0C5-6B2828A0A914}" destId="{5B8F85B5-08DC-43DA-B7CA-ADC088231E1A}" srcOrd="1" destOrd="0" presId="urn:microsoft.com/office/officeart/2005/8/layout/lProcess2"/>
    <dgm:cxn modelId="{8505BE72-40E1-4175-885C-72E04774D9D4}" type="presParOf" srcId="{CED4741D-D624-4C70-B0C5-6B2828A0A914}" destId="{36980074-21D5-4759-9878-B6D54A8C01B0}" srcOrd="2" destOrd="0" presId="urn:microsoft.com/office/officeart/2005/8/layout/lProcess2"/>
    <dgm:cxn modelId="{A3A81C11-BA82-4503-BE51-6791677F3712}" type="presParOf" srcId="{36980074-21D5-4759-9878-B6D54A8C01B0}" destId="{6EF74AE4-646A-43C9-A993-80EA9678AC6D}" srcOrd="0" destOrd="0" presId="urn:microsoft.com/office/officeart/2005/8/layout/lProcess2"/>
    <dgm:cxn modelId="{988ADB76-01AA-4AA0-8032-339AE9BF998A}" type="presParOf" srcId="{36980074-21D5-4759-9878-B6D54A8C01B0}" destId="{02ECD8A1-ABEB-4264-A821-1C734D35E559}" srcOrd="1" destOrd="0" presId="urn:microsoft.com/office/officeart/2005/8/layout/lProcess2"/>
    <dgm:cxn modelId="{B9A6EBFF-E36F-4B04-A202-77F772C5057E}" type="presParOf" srcId="{36980074-21D5-4759-9878-B6D54A8C01B0}" destId="{5F41BECA-6738-4732-9723-6241493A1C74}" srcOrd="2" destOrd="0" presId="urn:microsoft.com/office/officeart/2005/8/layout/lProcess2"/>
    <dgm:cxn modelId="{017657FD-E5F8-4812-8637-84D172BF1585}" type="presParOf" srcId="{5F41BECA-6738-4732-9723-6241493A1C74}" destId="{0650E451-8EA8-4C9E-A845-CDCEB2BBF03E}" srcOrd="0" destOrd="0" presId="urn:microsoft.com/office/officeart/2005/8/layout/lProcess2"/>
    <dgm:cxn modelId="{952FE026-FD26-4318-8A37-AE5E165EEAF5}" type="presParOf" srcId="{0650E451-8EA8-4C9E-A845-CDCEB2BBF03E}" destId="{B86F1D2E-7E6C-4911-BBE8-4D77B4570EF3}" srcOrd="0" destOrd="0" presId="urn:microsoft.com/office/officeart/2005/8/layout/lProcess2"/>
    <dgm:cxn modelId="{731D937D-7951-4224-8B91-54EAFE80C85E}" type="presParOf" srcId="{CED4741D-D624-4C70-B0C5-6B2828A0A914}" destId="{80C0270C-1CE0-47AC-9E30-B2FB52006EB7}" srcOrd="3" destOrd="0" presId="urn:microsoft.com/office/officeart/2005/8/layout/lProcess2"/>
    <dgm:cxn modelId="{CA689D6B-6472-4784-8AED-BF30F4448E99}" type="presParOf" srcId="{CED4741D-D624-4C70-B0C5-6B2828A0A914}" destId="{4FBB868F-6288-481C-A17B-B651E07A91E6}" srcOrd="4" destOrd="0" presId="urn:microsoft.com/office/officeart/2005/8/layout/lProcess2"/>
    <dgm:cxn modelId="{8160A618-8D4A-420D-B810-8CD3FE26C860}" type="presParOf" srcId="{4FBB868F-6288-481C-A17B-B651E07A91E6}" destId="{797C9DE3-5AF6-42B7-B113-0AFB895E427A}" srcOrd="0" destOrd="0" presId="urn:microsoft.com/office/officeart/2005/8/layout/lProcess2"/>
    <dgm:cxn modelId="{DB054537-B514-41DB-BA0C-14027A414BA7}" type="presParOf" srcId="{4FBB868F-6288-481C-A17B-B651E07A91E6}" destId="{DF8E1D1B-AC9E-42E7-99C2-D53526D4403A}" srcOrd="1" destOrd="0" presId="urn:microsoft.com/office/officeart/2005/8/layout/lProcess2"/>
    <dgm:cxn modelId="{BFE1E0C3-3D08-4584-8AAA-3CE4AB109C19}" type="presParOf" srcId="{4FBB868F-6288-481C-A17B-B651E07A91E6}" destId="{63736F04-3EE2-4875-AF2A-6541D793E45B}" srcOrd="2" destOrd="0" presId="urn:microsoft.com/office/officeart/2005/8/layout/lProcess2"/>
    <dgm:cxn modelId="{66C0D34F-ECB8-41A3-B14D-1FD8444C5359}" type="presParOf" srcId="{63736F04-3EE2-4875-AF2A-6541D793E45B}" destId="{EA0D495E-73A0-4365-A5E4-7FA42097C326}" srcOrd="0" destOrd="0" presId="urn:microsoft.com/office/officeart/2005/8/layout/lProcess2"/>
    <dgm:cxn modelId="{A1F0A290-12D3-4C54-83B0-582E6386A2D7}" type="presParOf" srcId="{EA0D495E-73A0-4365-A5E4-7FA42097C326}" destId="{F518EF93-D735-487B-9151-58AB8AF0D8AC}" srcOrd="0" destOrd="0" presId="urn:microsoft.com/office/officeart/2005/8/layout/lProcess2"/>
    <dgm:cxn modelId="{828A2532-4139-4E83-B2EE-FA52FC8B1E56}" type="presParOf" srcId="{EA0D495E-73A0-4365-A5E4-7FA42097C326}" destId="{0A514395-25D7-4E4A-9A60-694D67CAEDAD}" srcOrd="1" destOrd="0" presId="urn:microsoft.com/office/officeart/2005/8/layout/lProcess2"/>
    <dgm:cxn modelId="{35CD6008-723E-474F-9424-2A9C1D74A68E}" type="presParOf" srcId="{EA0D495E-73A0-4365-A5E4-7FA42097C326}" destId="{76471F7B-C3A3-4C66-A25B-540A30EA098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A6CF5FB-87E3-6C4C-ABAC-DF440971041A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551D908-A674-944B-849A-9CEE96E4E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3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60122" y="3474720"/>
            <a:ext cx="7680959" cy="32918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362023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ct val="45833"/>
            </a:pPr>
            <a:r>
              <a:rPr lang="en-US" sz="1200" dirty="0"/>
              <a:t>The current building is smaller then what was originally proposed and built and they would like to see a design for a full 2-story traditional building. </a:t>
            </a:r>
            <a:endParaRPr lang="en-US"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8834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5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 dirty="0" smtClean="0"/>
              <a:t>Need to capitalize “level”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9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89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change number order</a:t>
            </a:r>
          </a:p>
          <a:p>
            <a:r>
              <a:rPr lang="en-US" dirty="0" smtClean="0"/>
              <a:t>Need</a:t>
            </a:r>
            <a:r>
              <a:rPr lang="en-US" baseline="0" dirty="0" smtClean="0"/>
              <a:t> to change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change number order</a:t>
            </a:r>
          </a:p>
          <a:p>
            <a:r>
              <a:rPr lang="en-US" dirty="0" smtClean="0"/>
              <a:t>Need</a:t>
            </a:r>
            <a:r>
              <a:rPr lang="en-US" baseline="0" dirty="0" smtClean="0"/>
              <a:t> to change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81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Divsions</a:t>
            </a:r>
            <a:r>
              <a:rPr lang="en-US" baseline="0" dirty="0" smtClean="0"/>
              <a:t> are per CSI 50.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5779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Conceptual estimate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0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38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583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6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sure how to make this look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4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something on the empty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53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make the video slower or add labels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4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1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5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change kip to </a:t>
            </a:r>
            <a:r>
              <a:rPr lang="en-US" dirty="0" err="1" smtClean="0"/>
              <a:t>psf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9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Roof &amp; Floor Decks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Roof &amp; Floor Joists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Roof &amp; Floor Girders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Columns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Cross-bracing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Concrete Footings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Concrete Grade Beam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5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08" y="346855"/>
            <a:ext cx="8374383" cy="11859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 NAU International pavilion expansion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5139" y="6050037"/>
            <a:ext cx="5768687" cy="6858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Abdulaziz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</a:t>
            </a:r>
            <a:r>
              <a:rPr lang="en-US" sz="2400" dirty="0" err="1" smtClean="0">
                <a:solidFill>
                  <a:schemeClr val="bg1"/>
                </a:solidFill>
              </a:rPr>
              <a:t>lajmi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hoo 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yat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andy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 smtClean="0">
                <a:solidFill>
                  <a:schemeClr val="bg1"/>
                </a:solidFill>
              </a:rPr>
              <a:t>aung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ijie </a:t>
            </a:r>
            <a:r>
              <a:rPr lang="en-US" sz="2400" dirty="0">
                <a:solidFill>
                  <a:schemeClr val="bg1"/>
                </a:solidFill>
              </a:rPr>
              <a:t>G</a:t>
            </a:r>
            <a:r>
              <a:rPr lang="en-US" sz="2400" dirty="0" smtClean="0">
                <a:solidFill>
                  <a:schemeClr val="bg1"/>
                </a:solidFill>
              </a:rPr>
              <a:t>ao, Yang </a:t>
            </a:r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Exterior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7142"/>
          <a:stretch/>
        </p:blipFill>
        <p:spPr>
          <a:xfrm>
            <a:off x="0" y="1550404"/>
            <a:ext cx="9144000" cy="3848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788987" y="5867400"/>
            <a:ext cx="2723638" cy="1238250"/>
            <a:chOff x="-788987" y="5867400"/>
            <a:chExt cx="2723638" cy="1238250"/>
          </a:xfrm>
        </p:grpSpPr>
        <p:pic>
          <p:nvPicPr>
            <p:cNvPr id="2050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6583071" y="5416713"/>
            <a:ext cx="2659141" cy="556613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2"/>
                </a:solidFill>
              </a:rPr>
              <a:t>December 9,  2016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5419769"/>
            <a:ext cx="5024070" cy="556613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2"/>
                </a:solidFill>
              </a:rPr>
              <a:t>CENE Capstone UGRADS Presentation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613524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9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5773" y="203200"/>
            <a:ext cx="8153400" cy="990600"/>
          </a:xfrm>
        </p:spPr>
        <p:txBody>
          <a:bodyPr/>
          <a:lstStyle/>
          <a:p>
            <a:r>
              <a:rPr lang="en-US" dirty="0" smtClean="0"/>
              <a:t>Proposed Building Shell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8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" name="Intl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</p:spTree>
    <p:extLst>
      <p:ext uri="{BB962C8B-B14F-4D97-AF65-F5344CB8AC3E}">
        <p14:creationId xmlns:p14="http://schemas.microsoft.com/office/powerpoint/2010/main" val="39443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8" y="110845"/>
            <a:ext cx="8153400" cy="990600"/>
          </a:xfrm>
        </p:spPr>
        <p:txBody>
          <a:bodyPr/>
          <a:lstStyle/>
          <a:p>
            <a:r>
              <a:rPr lang="en-US" dirty="0" smtClean="0"/>
              <a:t>Building Section Views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613524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10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7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 descr="IP-bann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89" y="802739"/>
            <a:ext cx="4128011" cy="2006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1630" y="2790992"/>
            <a:ext cx="26523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 International Pavilion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8" y="2420483"/>
            <a:ext cx="6217197" cy="44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5051"/>
            <a:ext cx="8153400" cy="990600"/>
          </a:xfrm>
        </p:spPr>
        <p:txBody>
          <a:bodyPr/>
          <a:lstStyle/>
          <a:p>
            <a:r>
              <a:rPr lang="en-US" dirty="0" smtClean="0"/>
              <a:t>Building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613524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11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7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4" y="949997"/>
            <a:ext cx="7954476" cy="56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12" y="184150"/>
            <a:ext cx="8153400" cy="869950"/>
          </a:xfrm>
        </p:spPr>
        <p:txBody>
          <a:bodyPr/>
          <a:lstStyle/>
          <a:p>
            <a:r>
              <a:rPr lang="en-US" dirty="0" smtClean="0"/>
              <a:t>Loads Calculations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0" y="2272758"/>
            <a:ext cx="3988526" cy="407681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Dead Loads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/>
              <a:t>Self-weight of structural members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/>
              <a:t>Superimposed dead load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/>
              <a:t>Dead l</a:t>
            </a:r>
            <a:r>
              <a:rPr lang="en-US" sz="2200" dirty="0" smtClean="0"/>
              <a:t>oads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Total </a:t>
            </a:r>
            <a:r>
              <a:rPr lang="en-US" sz="2200" dirty="0"/>
              <a:t>d</a:t>
            </a:r>
            <a:r>
              <a:rPr lang="en-US" sz="2200" dirty="0" smtClean="0"/>
              <a:t>ead load: 200 </a:t>
            </a:r>
            <a:r>
              <a:rPr lang="en-US" sz="2200" dirty="0" err="1" smtClean="0"/>
              <a:t>psf</a:t>
            </a:r>
            <a:endParaRPr lang="en-US" sz="22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Live Loads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Roof snow </a:t>
            </a:r>
            <a:r>
              <a:rPr lang="en-US" sz="2200" dirty="0"/>
              <a:t>l</a:t>
            </a:r>
            <a:r>
              <a:rPr lang="en-US" sz="2200" dirty="0" smtClean="0"/>
              <a:t>oad: 40 </a:t>
            </a:r>
            <a:r>
              <a:rPr lang="en-US" sz="2200" dirty="0" err="1" smtClean="0"/>
              <a:t>psf</a:t>
            </a:r>
            <a:r>
              <a:rPr lang="en-US" sz="2200" dirty="0" smtClean="0"/>
              <a:t> per NAU </a:t>
            </a:r>
            <a:r>
              <a:rPr lang="en-US" sz="2200" dirty="0"/>
              <a:t>T</a:t>
            </a:r>
            <a:r>
              <a:rPr lang="en-US" sz="2200" dirty="0" smtClean="0"/>
              <a:t>echnical Standards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Design live </a:t>
            </a:r>
            <a:r>
              <a:rPr lang="en-US" sz="2200" dirty="0"/>
              <a:t>l</a:t>
            </a:r>
            <a:r>
              <a:rPr lang="en-US" sz="2200" dirty="0" smtClean="0"/>
              <a:t>oad: 100 </a:t>
            </a:r>
            <a:r>
              <a:rPr lang="en-US" sz="2200" dirty="0" err="1" smtClean="0"/>
              <a:t>psf</a:t>
            </a:r>
            <a:endParaRPr lang="en-US" sz="2200" dirty="0" smtClean="0"/>
          </a:p>
          <a:p>
            <a:pPr marL="365760" lvl="1" indent="0">
              <a:buSzPct val="60000"/>
              <a:buNone/>
            </a:pPr>
            <a:endParaRPr lang="en-US" sz="200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39399" y="2272758"/>
            <a:ext cx="4169904" cy="38559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Wind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ASCE 7-10 Simplified Directional Procedure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Total wind </a:t>
            </a:r>
            <a:r>
              <a:rPr lang="en-US" sz="2200" dirty="0"/>
              <a:t>l</a:t>
            </a:r>
            <a:r>
              <a:rPr lang="en-US" sz="2200" dirty="0" smtClean="0"/>
              <a:t>oad: 115.2 kip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Seismic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ASCE 7-10 Seismic Procedure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200" dirty="0" smtClean="0"/>
              <a:t>Total seismic </a:t>
            </a:r>
            <a:r>
              <a:rPr lang="en-US" sz="2200" dirty="0"/>
              <a:t>l</a:t>
            </a:r>
            <a:r>
              <a:rPr lang="en-US" sz="2200" dirty="0" smtClean="0"/>
              <a:t>oad: 199.6 kip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455947"/>
          </a:xfrm>
        </p:spPr>
        <p:txBody>
          <a:bodyPr>
            <a:noAutofit/>
          </a:bodyPr>
          <a:lstStyle/>
          <a:p>
            <a:r>
              <a:rPr lang="en-US" sz="2600" dirty="0" smtClean="0"/>
              <a:t>Gravity Loads</a:t>
            </a:r>
            <a:endParaRPr lang="en-US" sz="2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00600" y="1752601"/>
            <a:ext cx="4108702" cy="455946"/>
          </a:xfrm>
        </p:spPr>
        <p:txBody>
          <a:bodyPr>
            <a:noAutofit/>
          </a:bodyPr>
          <a:lstStyle/>
          <a:p>
            <a:r>
              <a:rPr lang="en-US" sz="2600" dirty="0" smtClean="0"/>
              <a:t>Lateral Loads</a:t>
            </a:r>
            <a:endParaRPr lang="en-US" sz="26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10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2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b="1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12</a:t>
            </a:fld>
            <a:endParaRPr lang="en-US" sz="1300" b="1" dirty="0">
              <a:solidFill>
                <a:srgbClr val="888888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Design Elements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55117345"/>
              </p:ext>
            </p:extLst>
          </p:nvPr>
        </p:nvGraphicFramePr>
        <p:xfrm>
          <a:off x="262576" y="1393255"/>
          <a:ext cx="8881424" cy="538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13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3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38" y="-12834"/>
            <a:ext cx="8153400" cy="990600"/>
          </a:xfrm>
        </p:spPr>
        <p:txBody>
          <a:bodyPr/>
          <a:lstStyle/>
          <a:p>
            <a:r>
              <a:rPr lang="en-US" dirty="0" smtClean="0"/>
              <a:t>Foundation Plan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7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6423" y="6469267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C: Column, F: Footing</a:t>
            </a:r>
            <a:endParaRPr lang="en-US" dirty="0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14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29" y="864012"/>
            <a:ext cx="8615398" cy="56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20" y="-140236"/>
            <a:ext cx="8153400" cy="990600"/>
          </a:xfrm>
        </p:spPr>
        <p:txBody>
          <a:bodyPr/>
          <a:lstStyle/>
          <a:p>
            <a:r>
              <a:rPr lang="en-US" dirty="0" smtClean="0"/>
              <a:t>Second Floor Plan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20362" y="-89972"/>
            <a:ext cx="2723638" cy="1238250"/>
            <a:chOff x="-788987" y="5867400"/>
            <a:chExt cx="2723638" cy="1238250"/>
          </a:xfrm>
        </p:grpSpPr>
        <p:pic>
          <p:nvPicPr>
            <p:cNvPr id="7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15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20" y="742995"/>
            <a:ext cx="8936836" cy="58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16" y="-187861"/>
            <a:ext cx="8153400" cy="990600"/>
          </a:xfrm>
        </p:spPr>
        <p:txBody>
          <a:bodyPr/>
          <a:lstStyle/>
          <a:p>
            <a:r>
              <a:rPr lang="en-US" dirty="0" smtClean="0"/>
              <a:t>Roof Plan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20362" y="-153472"/>
            <a:ext cx="2723638" cy="1238250"/>
            <a:chOff x="-788987" y="5867400"/>
            <a:chExt cx="2723638" cy="1238250"/>
          </a:xfrm>
        </p:grpSpPr>
        <p:pic>
          <p:nvPicPr>
            <p:cNvPr id="7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16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7" y="802739"/>
            <a:ext cx="8800862" cy="57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7" y="-153888"/>
            <a:ext cx="8153400" cy="990600"/>
          </a:xfrm>
        </p:spPr>
        <p:txBody>
          <a:bodyPr/>
          <a:lstStyle/>
          <a:p>
            <a:r>
              <a:rPr lang="en-US" dirty="0" smtClean="0"/>
              <a:t>Structural Details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20362" y="-146585"/>
            <a:ext cx="2723638" cy="1238250"/>
            <a:chOff x="-788987" y="5867400"/>
            <a:chExt cx="2723638" cy="1238250"/>
          </a:xfrm>
        </p:grpSpPr>
        <p:pic>
          <p:nvPicPr>
            <p:cNvPr id="6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17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sp>
        <p:nvSpPr>
          <p:cNvPr id="4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Displaying imag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1" y="998538"/>
            <a:ext cx="8856295" cy="58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7" y="-153888"/>
            <a:ext cx="8153400" cy="990600"/>
          </a:xfrm>
        </p:spPr>
        <p:txBody>
          <a:bodyPr/>
          <a:lstStyle/>
          <a:p>
            <a:r>
              <a:rPr lang="en-US" dirty="0" smtClean="0"/>
              <a:t>Structural Details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20362" y="-146585"/>
            <a:ext cx="2723638" cy="1238250"/>
            <a:chOff x="-788987" y="5867400"/>
            <a:chExt cx="2723638" cy="1238250"/>
          </a:xfrm>
        </p:grpSpPr>
        <p:pic>
          <p:nvPicPr>
            <p:cNvPr id="6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18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sp>
        <p:nvSpPr>
          <p:cNvPr id="4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Displaying imag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" y="989113"/>
            <a:ext cx="8859312" cy="580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63001" y="208439"/>
            <a:ext cx="8153400" cy="99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 dirty="0"/>
              <a:t>Project Background 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sz="quarter" idx="1"/>
          </p:nvPr>
        </p:nvSpPr>
        <p:spPr>
          <a:xfrm>
            <a:off x="5523051" y="1247011"/>
            <a:ext cx="3730625" cy="56534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5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2400" dirty="0" smtClean="0"/>
              <a:t>NAU International Pavilion: </a:t>
            </a:r>
            <a:r>
              <a:rPr lang="en-US" sz="2400" dirty="0"/>
              <a:t>a</a:t>
            </a:r>
            <a:r>
              <a:rPr lang="en-US" sz="2400" dirty="0" smtClean="0"/>
              <a:t> dynamic </a:t>
            </a:r>
            <a:r>
              <a:rPr lang="en-US" sz="2400" dirty="0"/>
              <a:t>event destination </a:t>
            </a:r>
            <a:endParaRPr lang="en-US" sz="2400" dirty="0" smtClean="0"/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2400" dirty="0" smtClean="0">
                <a:ea typeface="Times New Roman"/>
                <a:cs typeface="Times New Roman"/>
                <a:sym typeface="Times New Roman"/>
              </a:rPr>
              <a:t>The existing building is smaller than the proposed one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en-US" sz="2400" dirty="0" smtClean="0">
                <a:ea typeface="Times New Roman"/>
                <a:cs typeface="Times New Roman"/>
                <a:sym typeface="Times New Roman"/>
              </a:rPr>
              <a:t>An </a:t>
            </a:r>
            <a:r>
              <a:rPr lang="en-US" sz="2400" dirty="0">
                <a:ea typeface="Times New Roman"/>
                <a:cs typeface="Times New Roman"/>
                <a:sym typeface="Times New Roman"/>
              </a:rPr>
              <a:t>additional </a:t>
            </a:r>
            <a:r>
              <a:rPr lang="en-US" sz="2400" dirty="0" smtClean="0">
                <a:ea typeface="Times New Roman"/>
                <a:cs typeface="Times New Roman"/>
                <a:sym typeface="Times New Roman"/>
              </a:rPr>
              <a:t>15,000 square feet building adjacent to the existing one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7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1641" y="6609049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1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45286" b="24938"/>
          <a:stretch/>
        </p:blipFill>
        <p:spPr>
          <a:xfrm>
            <a:off x="163001" y="1555955"/>
            <a:ext cx="5462517" cy="4794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1" y="6447466"/>
            <a:ext cx="24759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Figure 1: NAU Campus Map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025" y="5089960"/>
            <a:ext cx="33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10800000">
            <a:off x="241253" y="5458320"/>
            <a:ext cx="508958" cy="765044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130"/>
            <a:ext cx="8153400" cy="990600"/>
          </a:xfrm>
        </p:spPr>
        <p:txBody>
          <a:bodyPr/>
          <a:lstStyle/>
          <a:p>
            <a:r>
              <a:rPr lang="en-US" dirty="0" smtClean="0"/>
              <a:t>Construction Cost Estimate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563141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19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60213768"/>
              </p:ext>
            </p:extLst>
          </p:nvPr>
        </p:nvGraphicFramePr>
        <p:xfrm>
          <a:off x="518667" y="802739"/>
          <a:ext cx="6185392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7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8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924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Total Cost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1:</a:t>
                      </a:r>
                      <a:r>
                        <a:rPr lang="en-US" sz="2200" baseline="0" dirty="0" smtClean="0"/>
                        <a:t> General requirements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$150,000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2, 31-33: </a:t>
                      </a:r>
                      <a:r>
                        <a:rPr lang="en-US" sz="2200" baseline="0" dirty="0" err="1" smtClean="0"/>
                        <a:t>Sitework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$285,215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3:</a:t>
                      </a:r>
                      <a:r>
                        <a:rPr lang="en-US" sz="2200" baseline="0" dirty="0" smtClean="0"/>
                        <a:t> Concrete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$193,262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</a:t>
                      </a:r>
                      <a:r>
                        <a:rPr lang="en-US" sz="2200" baseline="0" dirty="0" smtClean="0"/>
                        <a:t> 4: Masonry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$123,050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5: Metals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$389,395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</a:t>
                      </a:r>
                      <a:r>
                        <a:rPr lang="en-US" sz="2200" baseline="0" dirty="0" smtClean="0"/>
                        <a:t> 6: Wood and plastics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$16,400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091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7:</a:t>
                      </a:r>
                      <a:r>
                        <a:rPr lang="en-US" sz="2200" baseline="0" dirty="0" smtClean="0"/>
                        <a:t> Thermal and moisture protection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$183,354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8: Doors and windows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$276,400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9: Finishes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$356,426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10:</a:t>
                      </a:r>
                      <a:r>
                        <a:rPr lang="en-US" sz="2200" baseline="0" dirty="0" smtClean="0"/>
                        <a:t> Specialties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$20,000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14:</a:t>
                      </a:r>
                      <a:r>
                        <a:rPr lang="en-US" sz="2200" baseline="0" dirty="0" smtClean="0"/>
                        <a:t> Conveying systems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$65,000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716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Division 21-26: MEP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$1,267,366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6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04059" y="3165585"/>
            <a:ext cx="243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w Cen MT"/>
                <a:cs typeface="Tw Cen MT"/>
              </a:rPr>
              <a:t>Total: $3,325,869</a:t>
            </a:r>
            <a:endParaRPr lang="en-US" sz="2400" dirty="0">
              <a:solidFill>
                <a:srgbClr val="0070C0"/>
              </a:solidFill>
              <a:latin typeface="Tw Cen MT"/>
              <a:cs typeface="Tw Cen M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619512"/>
              </p:ext>
            </p:extLst>
          </p:nvPr>
        </p:nvGraphicFramePr>
        <p:xfrm>
          <a:off x="117475" y="6499225"/>
          <a:ext cx="293688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" name="Worksheet" showAsIcon="1" r:id="rId6" imgW="635000" imgH="558800" progId="Excel.Sheet.12">
                  <p:embed/>
                </p:oleObj>
              </mc:Choice>
              <mc:Fallback>
                <p:oleObj name="Worksheet" showAsIcon="1" r:id="rId6" imgW="635000" imgH="558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475" y="6499225"/>
                        <a:ext cx="293688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29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90600"/>
          </a:xfrm>
        </p:spPr>
        <p:txBody>
          <a:bodyPr/>
          <a:lstStyle/>
          <a:p>
            <a:r>
              <a:rPr lang="en-US" dirty="0" smtClean="0"/>
              <a:t>Construction Cost Estimate Cont.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613524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20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4317246"/>
              </p:ext>
            </p:extLst>
          </p:nvPr>
        </p:nvGraphicFramePr>
        <p:xfrm>
          <a:off x="1044034" y="2282611"/>
          <a:ext cx="7109366" cy="3355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4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4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94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Cost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40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r>
                        <a:rPr lang="en-US" sz="2400" baseline="0" dirty="0" smtClean="0"/>
                        <a:t> construction cost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$3,325,869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40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Contingency (15%)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$498,880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40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General</a:t>
                      </a:r>
                      <a:r>
                        <a:rPr lang="en-US" sz="2400" baseline="0" dirty="0" smtClean="0"/>
                        <a:t> conditions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$475,220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940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Tax, insurance, bond, and markup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$587,554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940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rgbClr val="0070C0"/>
                          </a:solidFill>
                        </a:rPr>
                        <a:t> cost</a:t>
                      </a:r>
                      <a:endParaRPr lang="en-US" sz="24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$4,887,523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940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Square</a:t>
                      </a:r>
                      <a:r>
                        <a:rPr lang="en-US" sz="2400" baseline="0" dirty="0" smtClean="0">
                          <a:solidFill>
                            <a:srgbClr val="0070C0"/>
                          </a:solidFill>
                        </a:rPr>
                        <a:t> feet cost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70C0"/>
                          </a:solidFill>
                        </a:rPr>
                        <a:t>$289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6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8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37"/>
            <a:ext cx="8153400" cy="990600"/>
          </a:xfrm>
        </p:spPr>
        <p:txBody>
          <a:bodyPr/>
          <a:lstStyle/>
          <a:p>
            <a:r>
              <a:rPr lang="en-US" dirty="0" smtClean="0"/>
              <a:t>Cost of Engineering Services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6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10788"/>
              </p:ext>
            </p:extLst>
          </p:nvPr>
        </p:nvGraphicFramePr>
        <p:xfrm>
          <a:off x="176286" y="886906"/>
          <a:ext cx="8434314" cy="5971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13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79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9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41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973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Total Cost of Engineering Services</a:t>
                      </a:r>
                      <a:endParaRPr lang="en-US" sz="2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2732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Service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Estimated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Actual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Estimated</a:t>
                      </a:r>
                      <a:r>
                        <a:rPr lang="en-US" sz="2100" baseline="0" dirty="0" smtClean="0"/>
                        <a:t> Cost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Actual Cost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2732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1.0 Personnel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682 Hours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576 Hours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$82,160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$82,233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0178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2.0 Surveying Equipment</a:t>
                      </a:r>
                      <a:r>
                        <a:rPr lang="en-US" sz="2100" baseline="0" dirty="0" smtClean="0"/>
                        <a:t> Rental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10 Hours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10 Hours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$200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$200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2732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3.0 Travel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288 Miles at $0.5/mile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$144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10178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4.0 Code and Standards Purchase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$600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$600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2732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solidFill>
                            <a:srgbClr val="3366FF"/>
                          </a:solidFill>
                        </a:rPr>
                        <a:t>Total cost</a:t>
                      </a:r>
                      <a:endParaRPr lang="en-US" sz="21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solidFill>
                            <a:srgbClr val="3366FF"/>
                          </a:solidFill>
                        </a:rPr>
                        <a:t>$83,104</a:t>
                      </a:r>
                      <a:endParaRPr lang="en-US" sz="21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solidFill>
                            <a:srgbClr val="3366FF"/>
                          </a:solidFill>
                        </a:rPr>
                        <a:t>$83,033</a:t>
                      </a:r>
                      <a:endParaRPr lang="en-US" sz="21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9735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solidFill>
                            <a:srgbClr val="3366FF"/>
                          </a:solidFill>
                        </a:rPr>
                        <a:t>Cost % difference</a:t>
                      </a:r>
                      <a:endParaRPr lang="en-US" sz="21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3366FF"/>
                          </a:solidFill>
                        </a:rPr>
                        <a:t>0.085%</a:t>
                      </a:r>
                      <a:endParaRPr lang="en-US" sz="21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21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3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149187"/>
            <a:ext cx="8153400" cy="990600"/>
          </a:xfrm>
        </p:spPr>
        <p:txBody>
          <a:bodyPr/>
          <a:lstStyle/>
          <a:p>
            <a:r>
              <a:rPr lang="en-US" dirty="0" smtClean="0"/>
              <a:t>Impacts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22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60677048"/>
              </p:ext>
            </p:extLst>
          </p:nvPr>
        </p:nvGraphicFramePr>
        <p:xfrm>
          <a:off x="662762" y="1587240"/>
          <a:ext cx="7843284" cy="5184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14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23" y="228600"/>
            <a:ext cx="8153400" cy="990600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Technical Advisors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Dr. Robin </a:t>
            </a:r>
            <a:r>
              <a:rPr lang="en-US" dirty="0" err="1" smtClean="0"/>
              <a:t>Tuchscherer</a:t>
            </a:r>
            <a:endParaRPr lang="en-US" dirty="0"/>
          </a:p>
          <a:p>
            <a:pPr lvl="1">
              <a:buFont typeface="Wingdings" charset="2"/>
              <a:buChar char="u"/>
            </a:pPr>
            <a:r>
              <a:rPr lang="en-US" dirty="0" smtClean="0"/>
              <a:t>Prof. Kai </a:t>
            </a:r>
            <a:r>
              <a:rPr lang="en-US" dirty="0" err="1" smtClean="0"/>
              <a:t>Kaoni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Professor </a:t>
            </a:r>
            <a:r>
              <a:rPr lang="en-US" dirty="0"/>
              <a:t>Alan </a:t>
            </a:r>
            <a:r>
              <a:rPr lang="en-US" dirty="0" smtClean="0"/>
              <a:t>Francis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Meyer </a:t>
            </a:r>
            <a:r>
              <a:rPr lang="en-US" dirty="0" err="1" smtClean="0"/>
              <a:t>Borgman</a:t>
            </a:r>
            <a:r>
              <a:rPr lang="en-US" dirty="0" smtClean="0"/>
              <a:t> Johnson Engineering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Mr. Kurt </a:t>
            </a:r>
            <a:r>
              <a:rPr lang="en-US" dirty="0" err="1" smtClean="0"/>
              <a:t>Kindermman</a:t>
            </a:r>
            <a:endParaRPr lang="en-US" dirty="0" smtClean="0"/>
          </a:p>
          <a:p>
            <a:pPr lvl="1">
              <a:buFont typeface="Wingdings" charset="2"/>
              <a:buChar char="u"/>
            </a:pPr>
            <a:r>
              <a:rPr lang="en-US" dirty="0" smtClean="0"/>
              <a:t>Mr. Nick Yuen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Peak Engineering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Mr. Sam </a:t>
            </a:r>
            <a:r>
              <a:rPr lang="en-US" dirty="0" err="1" smtClean="0"/>
              <a:t>Heffelfinger</a:t>
            </a: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Grading Instructor: Dr. Bridget </a:t>
            </a:r>
            <a:r>
              <a:rPr lang="en-US" dirty="0" err="1" smtClean="0"/>
              <a:t>Bero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23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5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-2578227" y="217964"/>
            <a:ext cx="8153400" cy="99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0" lvl="0" indent="457200" algn="l">
              <a:spcBef>
                <a:spcPts val="0"/>
              </a:spcBef>
              <a:buNone/>
            </a:pPr>
            <a:r>
              <a:rPr lang="en-US" dirty="0"/>
              <a:t>References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sz="quarter" idx="1"/>
          </p:nvPr>
        </p:nvSpPr>
        <p:spPr>
          <a:xfrm>
            <a:off x="610112" y="1715547"/>
            <a:ext cx="8153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[1] “NAU International Pavilion”, </a:t>
            </a:r>
            <a:r>
              <a:rPr lang="en-US" sz="2600" dirty="0" err="1" smtClean="0"/>
              <a:t>nau.edu</a:t>
            </a:r>
            <a:r>
              <a:rPr lang="en-US" sz="2600" dirty="0" smtClean="0"/>
              <a:t>, 2016. Available: https</a:t>
            </a:r>
            <a:r>
              <a:rPr lang="en-US" sz="2600" dirty="0"/>
              <a:t>://nau.edu/cie/international-pavilion</a:t>
            </a:r>
            <a:r>
              <a:rPr lang="en-US" sz="2600" dirty="0" smtClean="0"/>
              <a:t>/</a:t>
            </a:r>
            <a:endParaRPr lang="en-US" sz="2600" dirty="0"/>
          </a:p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[2] Northern Arizona University, Interactive Campus Map, 2016. </a:t>
            </a:r>
          </a:p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</a:t>
            </a:r>
            <a:r>
              <a:rPr lang="en-US" sz="2600" dirty="0"/>
              <a:t>3</a:t>
            </a:r>
            <a:r>
              <a:rPr lang="en-US" sz="2600" dirty="0" smtClean="0"/>
              <a:t>] International Building Code, 2012.</a:t>
            </a:r>
          </a:p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[4] NAU Technical Standards, 2016.</a:t>
            </a:r>
          </a:p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[5] The City of Flagstaff Code, 2012.</a:t>
            </a:r>
          </a:p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[6] Minimum Design Loads </a:t>
            </a:r>
            <a:r>
              <a:rPr lang="en-US" sz="2600" dirty="0"/>
              <a:t>for Buildings and </a:t>
            </a:r>
            <a:r>
              <a:rPr lang="en-US" sz="2600" dirty="0" smtClean="0"/>
              <a:t>Other Structures, 2010.</a:t>
            </a:r>
          </a:p>
          <a:p>
            <a:pPr lvl="0">
              <a:spcBef>
                <a:spcPts val="0"/>
              </a:spcBef>
              <a:buNone/>
            </a:pPr>
            <a:r>
              <a:rPr lang="en-US" sz="2600" dirty="0" smtClean="0"/>
              <a:t>[7] </a:t>
            </a:r>
            <a:r>
              <a:rPr lang="en-US" sz="2600" dirty="0" err="1" smtClean="0"/>
              <a:t>Vulcraft</a:t>
            </a:r>
            <a:r>
              <a:rPr lang="en-US" sz="2600" dirty="0" smtClean="0"/>
              <a:t>, 2016.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5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8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24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16681" y="0"/>
            <a:ext cx="2723638" cy="1238250"/>
            <a:chOff x="-788987" y="5867400"/>
            <a:chExt cx="2723638" cy="1238250"/>
          </a:xfrm>
        </p:grpSpPr>
        <p:pic>
          <p:nvPicPr>
            <p:cNvPr id="5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896" y="123825"/>
            <a:ext cx="8153400" cy="990600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25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20961"/>
          <a:stretch/>
        </p:blipFill>
        <p:spPr>
          <a:xfrm>
            <a:off x="917083" y="1800159"/>
            <a:ext cx="7158802" cy="46869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13" y="278448"/>
            <a:ext cx="7126881" cy="787400"/>
          </a:xfrm>
        </p:spPr>
        <p:txBody>
          <a:bodyPr>
            <a:noAutofit/>
          </a:bodyPr>
          <a:lstStyle/>
          <a:p>
            <a:r>
              <a:rPr lang="en-US" dirty="0" smtClean="0"/>
              <a:t>Project Client, Technical Advisors, and Stakeholders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60963" y="6600113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2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7575" y="1836439"/>
            <a:ext cx="4226936" cy="420743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Client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500" dirty="0">
                <a:ea typeface="Times New Roman"/>
                <a:cs typeface="Times New Roman"/>
                <a:sym typeface="Times New Roman"/>
              </a:rPr>
              <a:t>Meyer </a:t>
            </a:r>
            <a:r>
              <a:rPr lang="en-US" sz="2500" dirty="0" err="1">
                <a:ea typeface="Times New Roman"/>
                <a:cs typeface="Times New Roman"/>
                <a:sym typeface="Times New Roman"/>
              </a:rPr>
              <a:t>Borgman</a:t>
            </a:r>
            <a:r>
              <a:rPr lang="en-US" sz="2500" dirty="0">
                <a:ea typeface="Times New Roman"/>
                <a:cs typeface="Times New Roman"/>
                <a:sym typeface="Times New Roman"/>
              </a:rPr>
              <a:t> Johnson </a:t>
            </a:r>
            <a:r>
              <a:rPr lang="en-US" sz="2500" dirty="0" smtClean="0">
                <a:ea typeface="Times New Roman"/>
                <a:cs typeface="Times New Roman"/>
                <a:sym typeface="Times New Roman"/>
              </a:rPr>
              <a:t>Engineering</a:t>
            </a:r>
            <a:endParaRPr lang="en-US" sz="2500" dirty="0">
              <a:sym typeface="Times New Roman"/>
            </a:endParaRPr>
          </a:p>
          <a:p>
            <a:pPr lvl="1">
              <a:buFont typeface="Wingdings" charset="2"/>
              <a:buChar char="u"/>
            </a:pPr>
            <a:endParaRPr lang="en-US" sz="2400" dirty="0">
              <a:ea typeface="Times New Roman"/>
              <a:cs typeface="Times New Roman"/>
              <a:sym typeface="Times New Roman"/>
            </a:endParaRPr>
          </a:p>
          <a:p>
            <a:pPr>
              <a:buFont typeface="Wingdings" charset="2"/>
              <a:buChar char="u"/>
            </a:pPr>
            <a:r>
              <a:rPr lang="en-US" dirty="0" smtClean="0">
                <a:cs typeface="Times New Roman"/>
              </a:rPr>
              <a:t>Technical Advisors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500" dirty="0">
                <a:cs typeface="Times New Roman"/>
              </a:rPr>
              <a:t>Dr. Robin </a:t>
            </a:r>
            <a:r>
              <a:rPr lang="en-US" sz="2500" dirty="0" err="1" smtClean="0">
                <a:cs typeface="Times New Roman"/>
              </a:rPr>
              <a:t>Tuchscherer</a:t>
            </a:r>
            <a:endParaRPr lang="en-US" sz="2500" dirty="0">
              <a:cs typeface="Times New Roman"/>
            </a:endParaRPr>
          </a:p>
          <a:p>
            <a:pPr lvl="1">
              <a:buSzPct val="60000"/>
              <a:buFont typeface="Wingdings" charset="2"/>
              <a:buChar char="u"/>
            </a:pPr>
            <a:r>
              <a:rPr lang="en-US" sz="2500" dirty="0" smtClean="0">
                <a:cs typeface="Times New Roman"/>
              </a:rPr>
              <a:t>Professor </a:t>
            </a:r>
            <a:r>
              <a:rPr lang="en-US" sz="2500" dirty="0" err="1">
                <a:cs typeface="Times New Roman"/>
              </a:rPr>
              <a:t>Kaikea</a:t>
            </a:r>
            <a:r>
              <a:rPr lang="en-US" sz="2500" dirty="0">
                <a:cs typeface="Times New Roman"/>
              </a:rPr>
              <a:t> </a:t>
            </a:r>
            <a:r>
              <a:rPr lang="en-US" sz="2500" dirty="0" err="1" smtClean="0">
                <a:cs typeface="Times New Roman"/>
              </a:rPr>
              <a:t>Kaoni</a:t>
            </a:r>
            <a:endParaRPr lang="en-US" sz="2500" dirty="0" smtClean="0">
              <a:cs typeface="Times New Roman"/>
            </a:endParaRPr>
          </a:p>
          <a:p>
            <a:pPr>
              <a:buFont typeface="Wingdings" charset="2"/>
              <a:buChar char="u"/>
            </a:pPr>
            <a:endParaRPr lang="en-US" dirty="0"/>
          </a:p>
          <a:p>
            <a:pPr lvl="1">
              <a:buSzPct val="60000"/>
              <a:buFont typeface="Wingdings" charset="2"/>
              <a:buChar char="u"/>
            </a:pPr>
            <a:endParaRPr lang="en-US" sz="2400" dirty="0" smtClean="0">
              <a:cs typeface="Times New Roman"/>
            </a:endParaRPr>
          </a:p>
          <a:p>
            <a:pPr lvl="1">
              <a:buSzPct val="60000"/>
              <a:buFont typeface="Wingdings" charset="2"/>
              <a:buChar char="u"/>
            </a:pPr>
            <a:endParaRPr lang="en-US" sz="2400" dirty="0">
              <a:cs typeface="Times New Roman"/>
            </a:endParaRPr>
          </a:p>
          <a:p>
            <a:pPr marL="365760" lvl="1" indent="0">
              <a:buSzPct val="60000"/>
              <a:buNone/>
            </a:pPr>
            <a:endParaRPr lang="en-US" sz="2400" dirty="0">
              <a:cs typeface="Times New Roman"/>
            </a:endParaRPr>
          </a:p>
          <a:p>
            <a:pPr lvl="1">
              <a:buFont typeface="Wingdings" charset="2"/>
              <a:buChar char="u"/>
            </a:pPr>
            <a:endParaRPr lang="en-US" dirty="0">
              <a:cs typeface="Times New Roman"/>
            </a:endParaRPr>
          </a:p>
          <a:p>
            <a:pPr marL="365760" lvl="1" indent="0">
              <a:buNone/>
            </a:pPr>
            <a:endParaRPr lang="en-US" sz="2400" dirty="0" smtClean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64511" y="1836439"/>
            <a:ext cx="4319660" cy="415497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dirty="0" smtClean="0"/>
              <a:t>Stakeholders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450" dirty="0">
                <a:cs typeface="Times New Roman"/>
              </a:rPr>
              <a:t>Meyer </a:t>
            </a:r>
            <a:r>
              <a:rPr lang="en-US" sz="2450" dirty="0" err="1">
                <a:cs typeface="Times New Roman"/>
              </a:rPr>
              <a:t>Borgman</a:t>
            </a:r>
            <a:r>
              <a:rPr lang="en-US" sz="2450" dirty="0">
                <a:cs typeface="Times New Roman"/>
              </a:rPr>
              <a:t> Johnson Engineering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450" dirty="0">
                <a:cs typeface="Times New Roman"/>
              </a:rPr>
              <a:t>Arizona Board of Regents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450" dirty="0">
                <a:cs typeface="Times New Roman"/>
              </a:rPr>
              <a:t>NAU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450" dirty="0">
                <a:cs typeface="Times New Roman"/>
              </a:rPr>
              <a:t>NAU </a:t>
            </a:r>
            <a:r>
              <a:rPr lang="en-US" sz="2450" dirty="0" smtClean="0">
                <a:cs typeface="Times New Roman"/>
              </a:rPr>
              <a:t>students</a:t>
            </a:r>
            <a:endParaRPr lang="en-US" sz="2450" dirty="0">
              <a:cs typeface="Times New Roman"/>
            </a:endParaRPr>
          </a:p>
          <a:p>
            <a:pPr lvl="1">
              <a:buSzPct val="60000"/>
              <a:buFont typeface="Wingdings" charset="2"/>
              <a:buChar char="u"/>
            </a:pPr>
            <a:r>
              <a:rPr lang="en-US" sz="2450" dirty="0">
                <a:cs typeface="Times New Roman"/>
              </a:rPr>
              <a:t>Residents near the </a:t>
            </a:r>
            <a:r>
              <a:rPr lang="en-US" sz="2450" dirty="0" smtClean="0">
                <a:cs typeface="Times New Roman"/>
              </a:rPr>
              <a:t>expansion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450" dirty="0" smtClean="0">
                <a:cs typeface="Times New Roman"/>
              </a:rPr>
              <a:t>Technical advisors</a:t>
            </a:r>
            <a:endParaRPr lang="en-US" sz="2450" dirty="0">
              <a:cs typeface="Times New Roman"/>
            </a:endParaRPr>
          </a:p>
          <a:p>
            <a:pPr lvl="1">
              <a:buFont typeface="Wingdings" charset="2"/>
              <a:buChar char="u"/>
            </a:pPr>
            <a:endParaRPr lang="en-US" sz="2450" dirty="0" smtClean="0">
              <a:ea typeface="Times New Roman"/>
              <a:cs typeface="Times New Roman"/>
              <a:sym typeface="Times New Roman"/>
            </a:endParaRPr>
          </a:p>
          <a:p>
            <a:pPr lvl="1">
              <a:buFont typeface="Wingdings" charset="2"/>
              <a:buChar char="u"/>
            </a:pPr>
            <a:endParaRPr lang="en-US" sz="2450" dirty="0" smtClean="0">
              <a:cs typeface="Times New Roman"/>
            </a:endParaRPr>
          </a:p>
          <a:p>
            <a:pPr marL="365760" lvl="1" indent="0">
              <a:buFont typeface="Wingdings 2"/>
              <a:buNone/>
            </a:pPr>
            <a:endParaRPr lang="en-US" sz="2450" dirty="0" smtClean="0"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67857" y="278448"/>
            <a:ext cx="2723638" cy="1238250"/>
            <a:chOff x="-788987" y="5867400"/>
            <a:chExt cx="2723638" cy="1238250"/>
          </a:xfrm>
        </p:grpSpPr>
        <p:pic>
          <p:nvPicPr>
            <p:cNvPr id="8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7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29740681"/>
              </p:ext>
            </p:extLst>
          </p:nvPr>
        </p:nvGraphicFramePr>
        <p:xfrm>
          <a:off x="533400" y="1965960"/>
          <a:ext cx="81534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5351">
                  <a:extLst>
                    <a:ext uri="{9D8B030D-6E8A-4147-A177-3AD203B41FA5}">
                      <a16:colId xmlns:a16="http://schemas.microsoft.com/office/drawing/2014/main" xmlns="" val="2591218143"/>
                    </a:ext>
                  </a:extLst>
                </a:gridCol>
                <a:gridCol w="2081348">
                  <a:extLst>
                    <a:ext uri="{9D8B030D-6E8A-4147-A177-3AD203B41FA5}">
                      <a16:colId xmlns:a16="http://schemas.microsoft.com/office/drawing/2014/main" xmlns="" val="1271361847"/>
                    </a:ext>
                  </a:extLst>
                </a:gridCol>
                <a:gridCol w="2086701">
                  <a:extLst>
                    <a:ext uri="{9D8B030D-6E8A-4147-A177-3AD203B41FA5}">
                      <a16:colId xmlns:a16="http://schemas.microsoft.com/office/drawing/2014/main" xmlns="" val="4095021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Begin</a:t>
                      </a:r>
                      <a:r>
                        <a:rPr lang="en-US" baseline="0" dirty="0" smtClean="0"/>
                        <a:t>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189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 1.0 Site 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08/29/2016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09/05/2016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8238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 2.0 Surveying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09/06/2016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09/09/2016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87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 3.0 Design Documents</a:t>
                      </a:r>
                      <a:r>
                        <a:rPr lang="en-US" baseline="0" dirty="0" smtClean="0"/>
                        <a:t> 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09/06/2016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09/09/2016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800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 4.0 Structural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09/16/2016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11/25/2016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16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Task 4.1</a:t>
                      </a:r>
                      <a:r>
                        <a:rPr lang="en-US" baseline="0" dirty="0" smtClean="0"/>
                        <a:t> Building Layout Options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09/16/2016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09/23/2016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7068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Task 4.2 Framing Plan and Details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09/26/2016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10/29/2016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306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Task 4.3 Civil Site Plan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10/30/2016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11/08/2016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345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Task 4.4 Foundation Plan</a:t>
                      </a:r>
                      <a:r>
                        <a:rPr lang="en-US" baseline="0" dirty="0" smtClean="0"/>
                        <a:t> and Details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11/09/2016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11/25/2016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622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Task 5.0 Construction Cost Estimate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10/27/2016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11/28/2016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043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 6.0 Project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08/29/2016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12/16/2016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6778315"/>
                  </a:ext>
                </a:extLst>
              </a:tr>
            </a:tbl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560963" y="6600113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r>
              <a:rPr lang="en-US" sz="1300" dirty="0" smtClean="0">
                <a:solidFill>
                  <a:srgbClr val="888888"/>
                </a:solidFill>
                <a:ea typeface="Calibri"/>
                <a:sym typeface="Calibri"/>
              </a:rPr>
              <a:t>3</a:t>
            </a:r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7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3254"/>
            <a:ext cx="8153400" cy="990600"/>
          </a:xfrm>
        </p:spPr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8350" y="6360284"/>
            <a:ext cx="755650" cy="49771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4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8" name="Shape 94"/>
          <p:cNvPicPr preferRelativeResize="0"/>
          <p:nvPr/>
        </p:nvPicPr>
        <p:blipFill rotWithShape="1">
          <a:blip r:embed="rId3">
            <a:alphaModFix/>
          </a:blip>
          <a:srcRect l="3468" t="10458" r="25089" b="22895"/>
          <a:stretch/>
        </p:blipFill>
        <p:spPr>
          <a:xfrm>
            <a:off x="1" y="2181864"/>
            <a:ext cx="2623504" cy="3104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06286" y="5286280"/>
            <a:ext cx="23499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International Pavilion and Four Sites 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14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56280" y="802739"/>
            <a:ext cx="38030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 1: Items Considered for Site Selection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368048"/>
            <a:ext cx="29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073797"/>
              </p:ext>
            </p:extLst>
          </p:nvPr>
        </p:nvGraphicFramePr>
        <p:xfrm>
          <a:off x="2623505" y="1077394"/>
          <a:ext cx="6305553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3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67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49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13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25867">
                <a:tc>
                  <a:txBody>
                    <a:bodyPr/>
                    <a:lstStyle/>
                    <a:p>
                      <a:r>
                        <a:rPr lang="en-US" dirty="0" smtClean="0"/>
                        <a:t>Items</a:t>
                      </a:r>
                      <a:r>
                        <a:rPr lang="en-US" baseline="0" dirty="0" smtClean="0"/>
                        <a:t> Considered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Considerations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6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 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5867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 site</a:t>
                      </a:r>
                      <a:r>
                        <a:rPr lang="en-US" baseline="0" dirty="0" smtClean="0"/>
                        <a:t> elevation (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-15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5867">
                <a:tc>
                  <a:txBody>
                    <a:bodyPr/>
                    <a:lstStyle/>
                    <a:p>
                      <a:r>
                        <a:rPr lang="en-US" dirty="0" smtClean="0"/>
                        <a:t>Area of footprint (ft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10,520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10,550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9,020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8,720-13,190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2325"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 site utilities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Relocate</a:t>
                      </a:r>
                      <a:r>
                        <a:rPr lang="en-US" baseline="0" dirty="0" smtClean="0"/>
                        <a:t> detention basin, EL, 2WLs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Relocate EL and 2WLs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Relocate</a:t>
                      </a:r>
                      <a:r>
                        <a:rPr lang="en-US" baseline="0" dirty="0" smtClean="0"/>
                        <a:t> 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Need no relocations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5867">
                <a:tc>
                  <a:txBody>
                    <a:bodyPr/>
                    <a:lstStyle/>
                    <a:p>
                      <a:r>
                        <a:rPr lang="en-US" dirty="0" smtClean="0"/>
                        <a:t>Connection to existing building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We look at the existing pathway</a:t>
                      </a:r>
                      <a:r>
                        <a:rPr lang="en-US" baseline="0" dirty="0" smtClean="0"/>
                        <a:t> and facilities.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5867">
                <a:tc>
                  <a:txBody>
                    <a:bodyPr/>
                    <a:lstStyle/>
                    <a:p>
                      <a:r>
                        <a:rPr lang="en-US" dirty="0" smtClean="0"/>
                        <a:t>Relocation of sidewalk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We look at the existing sidewalk on the map.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638">
                <a:tc>
                  <a:txBody>
                    <a:bodyPr/>
                    <a:lstStyle/>
                    <a:p>
                      <a:r>
                        <a:rPr lang="en-US" dirty="0" smtClean="0"/>
                        <a:t>Removal of 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5867">
                <a:tc>
                  <a:txBody>
                    <a:bodyPr/>
                    <a:lstStyle/>
                    <a:p>
                      <a:r>
                        <a:rPr lang="en-US" dirty="0" smtClean="0"/>
                        <a:t>Parking Spaces Taken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0" name="Down Arrow 19"/>
          <p:cNvSpPr/>
          <p:nvPr/>
        </p:nvSpPr>
        <p:spPr>
          <a:xfrm rot="10800000">
            <a:off x="73707" y="4768158"/>
            <a:ext cx="265158" cy="394802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9481" y="3334329"/>
            <a:ext cx="885545" cy="5788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Int’l Pavilion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23" y="208439"/>
            <a:ext cx="8153400" cy="990600"/>
          </a:xfrm>
        </p:spPr>
        <p:txBody>
          <a:bodyPr/>
          <a:lstStyle/>
          <a:p>
            <a:r>
              <a:rPr lang="en-US" dirty="0" smtClean="0"/>
              <a:t>Site Selection Cont.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609135"/>
            <a:ext cx="533400" cy="244476"/>
          </a:xfrm>
        </p:spPr>
        <p:txBody>
          <a:bodyPr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5</a:t>
            </a:fld>
            <a:endParaRPr lang="en-US" sz="1300" dirty="0">
              <a:solidFill>
                <a:schemeClr val="dk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2" y="1793044"/>
            <a:ext cx="3571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 2: Decision Matrix for Site Selection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9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Content Placeholder 10" descr="Site Selection.pn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r="891"/>
          <a:stretch>
            <a:fillRect/>
          </a:stretch>
        </p:blipFill>
        <p:spPr>
          <a:xfrm>
            <a:off x="304802" y="2039265"/>
            <a:ext cx="8509416" cy="4692108"/>
          </a:xfrm>
        </p:spPr>
      </p:pic>
    </p:spTree>
    <p:extLst>
      <p:ext uri="{BB962C8B-B14F-4D97-AF65-F5344CB8AC3E}">
        <p14:creationId xmlns:p14="http://schemas.microsoft.com/office/powerpoint/2010/main" val="1354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23" y="228600"/>
            <a:ext cx="8153400" cy="990600"/>
          </a:xfrm>
        </p:spPr>
        <p:txBody>
          <a:bodyPr/>
          <a:lstStyle/>
          <a:p>
            <a:r>
              <a:rPr lang="en-US" dirty="0" smtClean="0"/>
              <a:t>Site Selection Cont.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613524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6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24227"/>
            <a:ext cx="8153400" cy="4495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450" dirty="0" smtClean="0"/>
              <a:t>Relatively small elevation changes</a:t>
            </a:r>
          </a:p>
          <a:p>
            <a:pPr>
              <a:buFont typeface="Wingdings" charset="2"/>
              <a:buChar char="u"/>
            </a:pPr>
            <a:r>
              <a:rPr lang="en-US" sz="2450" dirty="0" smtClean="0"/>
              <a:t>Close to the existing building</a:t>
            </a:r>
          </a:p>
          <a:p>
            <a:pPr>
              <a:buFont typeface="Wingdings" charset="2"/>
              <a:buChar char="u"/>
            </a:pPr>
            <a:r>
              <a:rPr lang="en-US" sz="2450" dirty="0" smtClean="0"/>
              <a:t>Rectangular shape for a maximum use of space</a:t>
            </a:r>
          </a:p>
          <a:p>
            <a:pPr>
              <a:buFont typeface="Wingdings" charset="2"/>
              <a:buChar char="u"/>
            </a:pPr>
            <a:r>
              <a:rPr lang="en-US" sz="2450" dirty="0" smtClean="0"/>
              <a:t>Least disruptive to existing residents</a:t>
            </a:r>
          </a:p>
          <a:p>
            <a:pPr>
              <a:buFont typeface="Wingdings" charset="2"/>
              <a:buChar char="u"/>
            </a:pPr>
            <a:r>
              <a:rPr lang="en-US" sz="2450" dirty="0" smtClean="0"/>
              <a:t>Site 3 was selected by client</a:t>
            </a:r>
            <a:endParaRPr lang="en-US" sz="2450" dirty="0"/>
          </a:p>
        </p:txBody>
      </p:sp>
      <p:pic>
        <p:nvPicPr>
          <p:cNvPr id="6" name="Picture 5" descr="South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54" y="3689168"/>
            <a:ext cx="4276997" cy="2851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750" y="6540499"/>
            <a:ext cx="4297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3 &amp; 4: International Pavilion South Side View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ou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1" y="4141816"/>
            <a:ext cx="3198244" cy="23986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10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4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2611"/>
            <a:ext cx="8153400" cy="990600"/>
          </a:xfrm>
        </p:spPr>
        <p:txBody>
          <a:bodyPr/>
          <a:lstStyle/>
          <a:p>
            <a:r>
              <a:rPr lang="en-US" dirty="0" smtClean="0"/>
              <a:t>Civil Site Plan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420362" y="-92611"/>
            <a:ext cx="2723638" cy="1238250"/>
            <a:chOff x="-788987" y="5867400"/>
            <a:chExt cx="2723638" cy="1238250"/>
          </a:xfrm>
        </p:grpSpPr>
        <p:pic>
          <p:nvPicPr>
            <p:cNvPr id="10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4" name="Slide Number Placeholder 2"/>
          <p:cNvSpPr txBox="1">
            <a:spLocks/>
          </p:cNvSpPr>
          <p:nvPr/>
        </p:nvSpPr>
        <p:spPr>
          <a:xfrm>
            <a:off x="8610600" y="6613524"/>
            <a:ext cx="533400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rgbClr val="888888"/>
                </a:solidFill>
                <a:ea typeface="Calibri"/>
                <a:sym typeface="Calibri"/>
              </a:rPr>
              <a:pPr algn="r">
                <a:buSzPct val="25000"/>
              </a:pPr>
              <a:t>7</a:t>
            </a:fld>
            <a:endParaRPr lang="en-US" sz="1300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94" y="928092"/>
            <a:ext cx="8323606" cy="59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48" y="228600"/>
            <a:ext cx="8153400" cy="990600"/>
          </a:xfrm>
        </p:spPr>
        <p:txBody>
          <a:bodyPr/>
          <a:lstStyle/>
          <a:p>
            <a:r>
              <a:rPr lang="en-US" dirty="0" smtClean="0"/>
              <a:t>Proposed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597649"/>
            <a:ext cx="533400" cy="244476"/>
          </a:xfrm>
        </p:spPr>
        <p:txBody>
          <a:bodyPr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i="0" u="none" strike="noStrike" cap="none" smtClean="0">
                <a:solidFill>
                  <a:srgbClr val="888888"/>
                </a:solidFill>
                <a:ea typeface="Calibri"/>
                <a:sym typeface="Calibri"/>
              </a:rPr>
              <a:t>8</a:t>
            </a:fld>
            <a:endParaRPr lang="en-US" sz="1300" i="0" u="none" strike="noStrike" cap="none" dirty="0">
              <a:solidFill>
                <a:srgbClr val="888888"/>
              </a:solidFill>
              <a:ea typeface="Calibri"/>
              <a:sym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800" dirty="0" smtClean="0"/>
              <a:t>Design </a:t>
            </a:r>
            <a:r>
              <a:rPr lang="en-US" sz="2800" dirty="0"/>
              <a:t>P</a:t>
            </a:r>
            <a:r>
              <a:rPr lang="en-US" sz="2800" dirty="0" smtClean="0"/>
              <a:t>rinciples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800" dirty="0" smtClean="0"/>
              <a:t>Culture exchange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800" dirty="0" smtClean="0"/>
              <a:t>Energy-saving building</a:t>
            </a:r>
          </a:p>
          <a:p>
            <a:pPr lvl="2">
              <a:buSzPct val="60000"/>
              <a:buFont typeface="Wingdings" charset="2"/>
              <a:buChar char="u"/>
            </a:pPr>
            <a:r>
              <a:rPr lang="en-US" sz="2800" dirty="0" smtClean="0"/>
              <a:t>Sun: prevent summer heating and allow passive heating during winter</a:t>
            </a:r>
          </a:p>
          <a:p>
            <a:pPr lvl="2">
              <a:buSzPct val="60000"/>
              <a:buFont typeface="Wingdings" charset="2"/>
              <a:buChar char="u"/>
            </a:pPr>
            <a:r>
              <a:rPr lang="en-US" sz="2800" dirty="0" smtClean="0"/>
              <a:t>Wind: natural </a:t>
            </a:r>
            <a:r>
              <a:rPr lang="en-US" sz="2800" dirty="0"/>
              <a:t>v</a:t>
            </a:r>
            <a:r>
              <a:rPr lang="en-US" sz="2800" dirty="0" smtClean="0"/>
              <a:t>entilation 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800" dirty="0" smtClean="0"/>
              <a:t>Connection with existing </a:t>
            </a:r>
            <a:r>
              <a:rPr lang="en-US" sz="2800" dirty="0"/>
              <a:t>b</a:t>
            </a:r>
            <a:r>
              <a:rPr lang="en-US" sz="2800" dirty="0" smtClean="0"/>
              <a:t>uilding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800" dirty="0" smtClean="0"/>
              <a:t>Have all necessary spaces</a:t>
            </a:r>
          </a:p>
          <a:p>
            <a:pPr lvl="1">
              <a:buSzPct val="60000"/>
              <a:buFont typeface="Wingdings" charset="2"/>
              <a:buChar char="u"/>
            </a:pPr>
            <a:r>
              <a:rPr lang="en-US" sz="2800" dirty="0" smtClean="0"/>
              <a:t>Central innovative </a:t>
            </a:r>
            <a:r>
              <a:rPr lang="en-US" sz="2800" dirty="0"/>
              <a:t>c</a:t>
            </a:r>
            <a:r>
              <a:rPr lang="en-US" sz="2800" dirty="0" smtClean="0"/>
              <a:t>ampus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20362" y="0"/>
            <a:ext cx="2723638" cy="1238250"/>
            <a:chOff x="-788987" y="5867400"/>
            <a:chExt cx="2723638" cy="1238250"/>
          </a:xfrm>
        </p:grpSpPr>
        <p:pic>
          <p:nvPicPr>
            <p:cNvPr id="6" name="Picture 2" descr="https://lh6.googleusercontent.com/srLLcp_AWZlBpnnWtdPhu8YYhY7uOFizl3LDYVl1PfalBtdrM_yApFjTMEUp0Y8a7aqyXQ3NF-sfkE2QMTgOWOZ9XAqkJ6kkxyv0DUOO-uRx4pCzq596b-EXtmkf5gNJyMDy0bnG0kpHZHI3h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987" y="5867400"/>
              <a:ext cx="23431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0327" y="6085364"/>
              <a:ext cx="1414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mbria" panose="02040503050406030204" pitchFamily="18" charset="0"/>
                </a:rPr>
                <a:t>Synergy Engineering</a:t>
              </a:r>
              <a:endParaRPr lang="en-US" sz="1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2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3336</TotalTime>
  <Words>1042</Words>
  <Application>Microsoft Office PowerPoint</Application>
  <PresentationFormat>On-screen Show (4:3)</PresentationFormat>
  <Paragraphs>325</Paragraphs>
  <Slides>26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</vt:lpstr>
      <vt:lpstr>Times New Roman</vt:lpstr>
      <vt:lpstr>Tw Cen MT</vt:lpstr>
      <vt:lpstr>Wingdings</vt:lpstr>
      <vt:lpstr>Wingdings 2</vt:lpstr>
      <vt:lpstr>Median</vt:lpstr>
      <vt:lpstr>Worksheet</vt:lpstr>
      <vt:lpstr>  NAU International pavilion expansion</vt:lpstr>
      <vt:lpstr>Project Background </vt:lpstr>
      <vt:lpstr>Project Client, Technical Advisors, and Stakeholders</vt:lpstr>
      <vt:lpstr>Project Schedule</vt:lpstr>
      <vt:lpstr>Site Selection</vt:lpstr>
      <vt:lpstr>Site Selection Cont.</vt:lpstr>
      <vt:lpstr>Site Selection Cont.</vt:lpstr>
      <vt:lpstr>Civil Site Plan</vt:lpstr>
      <vt:lpstr>Proposed Building</vt:lpstr>
      <vt:lpstr>Proposed Building Shell</vt:lpstr>
      <vt:lpstr>Building Section Views  </vt:lpstr>
      <vt:lpstr>Building Layout</vt:lpstr>
      <vt:lpstr>Loads Calculations</vt:lpstr>
      <vt:lpstr>Structural Design Elements</vt:lpstr>
      <vt:lpstr>Foundation Plan</vt:lpstr>
      <vt:lpstr>Second Floor Plan</vt:lpstr>
      <vt:lpstr>Roof Plan</vt:lpstr>
      <vt:lpstr>Structural Details</vt:lpstr>
      <vt:lpstr>Structural Details</vt:lpstr>
      <vt:lpstr>Construction Cost Estimate</vt:lpstr>
      <vt:lpstr>Construction Cost Estimate Cont.</vt:lpstr>
      <vt:lpstr>Cost of Engineering Services</vt:lpstr>
      <vt:lpstr>Impacts</vt:lpstr>
      <vt:lpstr>Acknowledgement</vt:lpstr>
      <vt:lpstr>References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 International Pavilion Expansion</dc:title>
  <dc:creator>Abdulaziz M o a sh Alajmi</dc:creator>
  <cp:lastModifiedBy>Abdulaziz M o a sh Alajmi</cp:lastModifiedBy>
  <cp:revision>692</cp:revision>
  <cp:lastPrinted>2016-12-07T19:09:09Z</cp:lastPrinted>
  <dcterms:modified xsi:type="dcterms:W3CDTF">2016-12-13T06:13:44Z</dcterms:modified>
</cp:coreProperties>
</file>